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Default Extension="jpg" ContentType="image/jp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130604" y="9699276"/>
            <a:ext cx="2078989" cy="1943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059910" y="9699276"/>
            <a:ext cx="2306320" cy="1943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Relationship Id="rId15" Type="http://schemas.openxmlformats.org/officeDocument/2006/relationships/image" Target="../media/image14.png"/><Relationship Id="rId16" Type="http://schemas.openxmlformats.org/officeDocument/2006/relationships/image" Target="../media/image15.png"/><Relationship Id="rId17" Type="http://schemas.openxmlformats.org/officeDocument/2006/relationships/image" Target="../media/image16.png"/><Relationship Id="rId18" Type="http://schemas.openxmlformats.org/officeDocument/2006/relationships/image" Target="../media/image17.png"/><Relationship Id="rId19" Type="http://schemas.openxmlformats.org/officeDocument/2006/relationships/image" Target="../media/image18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9.jpg"/><Relationship Id="rId3" Type="http://schemas.openxmlformats.org/officeDocument/2006/relationships/image" Target="../media/image20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1.jpg"/><Relationship Id="rId3" Type="http://schemas.openxmlformats.org/officeDocument/2006/relationships/image" Target="../media/image22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3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4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5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29934" y="429259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43304" y="914399"/>
            <a:ext cx="2246756" cy="2484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143304" y="1163065"/>
            <a:ext cx="2479802" cy="24841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143304" y="1413001"/>
            <a:ext cx="2900933" cy="24841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283461" y="4648834"/>
            <a:ext cx="4961001" cy="3413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094221" y="4648834"/>
            <a:ext cx="365760" cy="3413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135502" y="5331586"/>
            <a:ext cx="881595" cy="21793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919092" y="5331586"/>
            <a:ext cx="608990" cy="21793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105023" y="6235572"/>
            <a:ext cx="857351" cy="24841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839845" y="6235572"/>
            <a:ext cx="393191" cy="24841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152265" y="6235572"/>
            <a:ext cx="445770" cy="24841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961642" y="6608952"/>
            <a:ext cx="579119" cy="24841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396363" y="6608952"/>
            <a:ext cx="252984" cy="24841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522854" y="6608952"/>
            <a:ext cx="1152017" cy="24841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569842" y="6608952"/>
            <a:ext cx="150875" cy="24841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670680" y="6608952"/>
            <a:ext cx="2041525" cy="248412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428110" y="9222943"/>
            <a:ext cx="703072" cy="248412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955669" y="9222943"/>
            <a:ext cx="353567" cy="248412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429250" y="698499"/>
            <a:ext cx="1049654" cy="1097279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429259"/>
            <a:ext cx="5300980" cy="21767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45"/>
              </a:spcBef>
            </a:pPr>
            <a:r>
              <a:rPr dirty="0" sz="1400" b="1">
                <a:latin typeface="Times New Roman"/>
                <a:cs typeface="Times New Roman"/>
              </a:rPr>
              <a:t>2-13 </a:t>
            </a:r>
            <a:r>
              <a:rPr dirty="0" sz="1400" spc="-5" b="1">
                <a:latin typeface="Times New Roman"/>
                <a:cs typeface="Times New Roman"/>
              </a:rPr>
              <a:t>Wye-Delta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Transformations</a:t>
            </a:r>
            <a:endParaRPr sz="1400">
              <a:latin typeface="Times New Roman"/>
              <a:cs typeface="Times New Roman"/>
            </a:endParaRPr>
          </a:p>
          <a:p>
            <a:pPr marL="12700" marR="8890">
              <a:lnSpc>
                <a:spcPts val="2410"/>
              </a:lnSpc>
              <a:spcBef>
                <a:spcPts val="190"/>
              </a:spcBef>
            </a:pPr>
            <a:r>
              <a:rPr dirty="0" sz="1400" spc="-5">
                <a:latin typeface="Times New Roman"/>
                <a:cs typeface="Times New Roman"/>
              </a:rPr>
              <a:t>Situations often arise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circuit analysis </a:t>
            </a:r>
            <a:r>
              <a:rPr dirty="0" sz="1400" spc="-10">
                <a:latin typeface="Times New Roman"/>
                <a:cs typeface="Times New Roman"/>
              </a:rPr>
              <a:t>when </a:t>
            </a:r>
            <a:r>
              <a:rPr dirty="0" sz="1400" spc="-5">
                <a:latin typeface="Times New Roman"/>
                <a:cs typeface="Times New Roman"/>
              </a:rPr>
              <a:t>the resistors are neither in  parallel nor in series.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example, consider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bridge circuit in </a:t>
            </a:r>
            <a:r>
              <a:rPr dirty="0" sz="1400">
                <a:latin typeface="Times New Roman"/>
                <a:cs typeface="Times New Roman"/>
              </a:rPr>
              <a:t>Fig.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1.</a:t>
            </a:r>
            <a:endParaRPr sz="1400">
              <a:latin typeface="Times New Roman"/>
              <a:cs typeface="Times New Roman"/>
            </a:endParaRPr>
          </a:p>
          <a:p>
            <a:pPr marL="12700" marR="6350">
              <a:lnSpc>
                <a:spcPts val="2420"/>
              </a:lnSpc>
              <a:spcBef>
                <a:spcPts val="30"/>
              </a:spcBef>
            </a:pPr>
            <a:r>
              <a:rPr dirty="0" sz="1400" spc="-5">
                <a:latin typeface="Times New Roman"/>
                <a:cs typeface="Times New Roman"/>
              </a:rPr>
              <a:t>How </a:t>
            </a:r>
            <a:r>
              <a:rPr dirty="0" sz="1400">
                <a:latin typeface="Times New Roman"/>
                <a:cs typeface="Times New Roman"/>
              </a:rPr>
              <a:t>do </a:t>
            </a:r>
            <a:r>
              <a:rPr dirty="0" sz="1400" spc="-5">
                <a:latin typeface="Times New Roman"/>
                <a:cs typeface="Times New Roman"/>
              </a:rPr>
              <a:t>we combine resistors </a:t>
            </a:r>
            <a:r>
              <a:rPr dirty="0" sz="1400" spc="5">
                <a:latin typeface="Cambria Math"/>
                <a:cs typeface="Cambria Math"/>
              </a:rPr>
              <a:t>𝑅</a:t>
            </a:r>
            <a:r>
              <a:rPr dirty="0" baseline="-16666" sz="1500" spc="7">
                <a:latin typeface="Cambria Math"/>
                <a:cs typeface="Cambria Math"/>
              </a:rPr>
              <a:t>1</a:t>
            </a:r>
            <a:r>
              <a:rPr dirty="0" sz="1400" spc="5">
                <a:latin typeface="Times New Roman"/>
                <a:cs typeface="Times New Roman"/>
              </a:rPr>
              <a:t>and </a:t>
            </a:r>
            <a:r>
              <a:rPr dirty="0" sz="1400">
                <a:latin typeface="Cambria Math"/>
                <a:cs typeface="Cambria Math"/>
              </a:rPr>
              <a:t>𝑅</a:t>
            </a:r>
            <a:r>
              <a:rPr dirty="0" baseline="-16666" sz="1500">
                <a:latin typeface="Cambria Math"/>
                <a:cs typeface="Cambria Math"/>
              </a:rPr>
              <a:t>6 </a:t>
            </a:r>
            <a:r>
              <a:rPr dirty="0" sz="1400" spc="-5">
                <a:latin typeface="Times New Roman"/>
                <a:cs typeface="Times New Roman"/>
              </a:rPr>
              <a:t>through </a:t>
            </a:r>
            <a:r>
              <a:rPr dirty="0" sz="1400" spc="-10">
                <a:latin typeface="Times New Roman"/>
                <a:cs typeface="Times New Roman"/>
              </a:rPr>
              <a:t>when </a:t>
            </a:r>
            <a:r>
              <a:rPr dirty="0" sz="1400" spc="-5">
                <a:latin typeface="Times New Roman"/>
                <a:cs typeface="Times New Roman"/>
              </a:rPr>
              <a:t>the resistors are  neither in series nor in parallel? Many circuits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type shown in Fig.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4406636"/>
            <a:ext cx="5301615" cy="2412365"/>
          </a:xfrm>
          <a:prstGeom prst="rect">
            <a:avLst/>
          </a:prstGeom>
        </p:spPr>
        <p:txBody>
          <a:bodyPr wrap="square" lIns="0" tIns="787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620"/>
              </a:spcBef>
            </a:pPr>
            <a:r>
              <a:rPr dirty="0" sz="1200" spc="-5">
                <a:latin typeface="Times New Roman"/>
                <a:cs typeface="Times New Roman"/>
              </a:rPr>
              <a:t>Fig. </a:t>
            </a:r>
            <a:r>
              <a:rPr dirty="0" sz="120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20"/>
              </a:spcBef>
            </a:pPr>
            <a:r>
              <a:rPr dirty="0" sz="1400">
                <a:latin typeface="Times New Roman"/>
                <a:cs typeface="Times New Roman"/>
              </a:rPr>
              <a:t>Can be </a:t>
            </a:r>
            <a:r>
              <a:rPr dirty="0" sz="1400" spc="-5">
                <a:latin typeface="Times New Roman"/>
                <a:cs typeface="Times New Roman"/>
              </a:rPr>
              <a:t>simplified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using three-terminal equivalent networks. </a:t>
            </a:r>
            <a:r>
              <a:rPr dirty="0" sz="1400">
                <a:latin typeface="Times New Roman"/>
                <a:cs typeface="Times New Roman"/>
              </a:rPr>
              <a:t>These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are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900"/>
              </a:lnSpc>
              <a:spcBef>
                <a:spcPts val="30"/>
              </a:spcBef>
            </a:pP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10">
                <a:latin typeface="Times New Roman"/>
                <a:cs typeface="Times New Roman"/>
              </a:rPr>
              <a:t>wye </a:t>
            </a:r>
            <a:r>
              <a:rPr dirty="0" sz="1400" spc="-5">
                <a:latin typeface="Times New Roman"/>
                <a:cs typeface="Times New Roman"/>
              </a:rPr>
              <a:t>(Y) </a:t>
            </a:r>
            <a:r>
              <a:rPr dirty="0" sz="1400">
                <a:latin typeface="Times New Roman"/>
                <a:cs typeface="Times New Roman"/>
              </a:rPr>
              <a:t>or tee </a:t>
            </a:r>
            <a:r>
              <a:rPr dirty="0" sz="1400" spc="-5">
                <a:latin typeface="Times New Roman"/>
                <a:cs typeface="Times New Roman"/>
              </a:rPr>
              <a:t>(T) network shown in Fig. </a:t>
            </a:r>
            <a:r>
              <a:rPr dirty="0" sz="1400">
                <a:latin typeface="Times New Roman"/>
                <a:cs typeface="Times New Roman"/>
              </a:rPr>
              <a:t>2 </a:t>
            </a:r>
            <a:r>
              <a:rPr dirty="0" sz="1400" spc="-5">
                <a:latin typeface="Times New Roman"/>
                <a:cs typeface="Times New Roman"/>
              </a:rPr>
              <a:t>and the delta (</a:t>
            </a:r>
            <a:r>
              <a:rPr dirty="0" sz="1400" spc="-5">
                <a:latin typeface="Cambria Math"/>
                <a:cs typeface="Cambria Math"/>
              </a:rPr>
              <a:t>∆</a:t>
            </a:r>
            <a:r>
              <a:rPr dirty="0" sz="1400" spc="-5">
                <a:latin typeface="Times New Roman"/>
                <a:cs typeface="Times New Roman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pi (</a:t>
            </a:r>
            <a:r>
              <a:rPr dirty="0" sz="1400" spc="-5">
                <a:latin typeface="Cambria Math"/>
                <a:cs typeface="Cambria Math"/>
              </a:rPr>
              <a:t>Π</a:t>
            </a:r>
            <a:r>
              <a:rPr dirty="0" sz="1400" spc="-5">
                <a:latin typeface="Times New Roman"/>
                <a:cs typeface="Times New Roman"/>
              </a:rPr>
              <a:t>)  network shown in Fig. </a:t>
            </a:r>
            <a:r>
              <a:rPr dirty="0" sz="1400">
                <a:latin typeface="Times New Roman"/>
                <a:cs typeface="Times New Roman"/>
              </a:rPr>
              <a:t>3. </a:t>
            </a:r>
            <a:r>
              <a:rPr dirty="0" sz="1400" spc="-5">
                <a:latin typeface="Times New Roman"/>
                <a:cs typeface="Times New Roman"/>
              </a:rPr>
              <a:t>These networks </a:t>
            </a:r>
            <a:r>
              <a:rPr dirty="0" sz="1400">
                <a:latin typeface="Times New Roman"/>
                <a:cs typeface="Times New Roman"/>
              </a:rPr>
              <a:t>occur by </a:t>
            </a:r>
            <a:r>
              <a:rPr dirty="0" sz="1400" spc="-5">
                <a:latin typeface="Times New Roman"/>
                <a:cs typeface="Times New Roman"/>
              </a:rPr>
              <a:t>themselves </a:t>
            </a:r>
            <a:r>
              <a:rPr dirty="0" sz="1400">
                <a:latin typeface="Times New Roman"/>
                <a:cs typeface="Times New Roman"/>
              </a:rPr>
              <a:t>or as </a:t>
            </a:r>
            <a:r>
              <a:rPr dirty="0" sz="1400" spc="-5">
                <a:latin typeface="Times New Roman"/>
                <a:cs typeface="Times New Roman"/>
              </a:rPr>
              <a:t>part  </a:t>
            </a:r>
            <a:r>
              <a:rPr dirty="0" sz="1400">
                <a:latin typeface="Times New Roman"/>
                <a:cs typeface="Times New Roman"/>
              </a:rPr>
              <a:t>of a </a:t>
            </a:r>
            <a:r>
              <a:rPr dirty="0" sz="1400" spc="-5">
                <a:latin typeface="Times New Roman"/>
                <a:cs typeface="Times New Roman"/>
              </a:rPr>
              <a:t>larger network. They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used in </a:t>
            </a:r>
            <a:r>
              <a:rPr dirty="0" sz="1400">
                <a:latin typeface="Times New Roman"/>
                <a:cs typeface="Times New Roman"/>
              </a:rPr>
              <a:t>three-phase </a:t>
            </a:r>
            <a:r>
              <a:rPr dirty="0" sz="1400" spc="-5">
                <a:latin typeface="Times New Roman"/>
                <a:cs typeface="Times New Roman"/>
              </a:rPr>
              <a:t>networks, electrical  filters, and matching networks. Our main interest </a:t>
            </a:r>
            <a:r>
              <a:rPr dirty="0" sz="1400">
                <a:latin typeface="Times New Roman"/>
                <a:cs typeface="Times New Roman"/>
              </a:rPr>
              <a:t>here </a:t>
            </a:r>
            <a:r>
              <a:rPr dirty="0" sz="1400" spc="-5">
                <a:latin typeface="Times New Roman"/>
                <a:cs typeface="Times New Roman"/>
              </a:rPr>
              <a:t>is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how </a:t>
            </a:r>
            <a:r>
              <a:rPr dirty="0" sz="1400" spc="-10">
                <a:latin typeface="Times New Roman"/>
                <a:cs typeface="Times New Roman"/>
              </a:rPr>
              <a:t>to  </a:t>
            </a:r>
            <a:r>
              <a:rPr dirty="0" sz="1400" spc="-5">
                <a:latin typeface="Times New Roman"/>
                <a:cs typeface="Times New Roman"/>
              </a:rPr>
              <a:t>identify them when </a:t>
            </a:r>
            <a:r>
              <a:rPr dirty="0" sz="1400">
                <a:latin typeface="Times New Roman"/>
                <a:cs typeface="Times New Roman"/>
              </a:rPr>
              <a:t>they </a:t>
            </a:r>
            <a:r>
              <a:rPr dirty="0" sz="1400" spc="-5">
                <a:latin typeface="Times New Roman"/>
                <a:cs typeface="Times New Roman"/>
              </a:rPr>
              <a:t>occur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part of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network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how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apply  wye-delta transformation in the analysis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that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network.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30298" y="8782659"/>
            <a:ext cx="3298190" cy="641350"/>
          </a:xfrm>
          <a:prstGeom prst="rect">
            <a:avLst/>
          </a:prstGeom>
        </p:spPr>
        <p:txBody>
          <a:bodyPr wrap="square" lIns="0" tIns="106680" rIns="0" bIns="0" rtlCol="0" vert="horz">
            <a:spAutoFit/>
          </a:bodyPr>
          <a:lstStyle/>
          <a:p>
            <a:pPr algn="ctr" marL="1905">
              <a:lnSpc>
                <a:spcPct val="100000"/>
              </a:lnSpc>
              <a:spcBef>
                <a:spcPts val="840"/>
              </a:spcBef>
            </a:pPr>
            <a:r>
              <a:rPr dirty="0" sz="1400">
                <a:latin typeface="Times New Roman"/>
                <a:cs typeface="Times New Roman"/>
              </a:rPr>
              <a:t>Fig.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745"/>
              </a:spcBef>
            </a:pPr>
            <a:r>
              <a:rPr dirty="0" sz="1400" spc="-5">
                <a:latin typeface="Times New Roman"/>
                <a:cs typeface="Times New Roman"/>
              </a:rPr>
              <a:t>Two Forms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same network: </a:t>
            </a:r>
            <a:r>
              <a:rPr dirty="0" sz="1400">
                <a:latin typeface="Times New Roman"/>
                <a:cs typeface="Times New Roman"/>
              </a:rPr>
              <a:t>(a) </a:t>
            </a:r>
            <a:r>
              <a:rPr dirty="0" sz="1400" spc="-5">
                <a:latin typeface="Times New Roman"/>
                <a:cs typeface="Times New Roman"/>
              </a:rPr>
              <a:t>Y, (b)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846070" y="2705734"/>
            <a:ext cx="2054095" cy="16180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237628" y="6991136"/>
            <a:ext cx="5072326" cy="18772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29934" y="429259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3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54351" y="944927"/>
            <a:ext cx="2485520" cy="21716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864264" y="925376"/>
            <a:ext cx="2572309" cy="22401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30604" y="2935579"/>
            <a:ext cx="5302885" cy="3721735"/>
          </a:xfrm>
          <a:prstGeom prst="rect">
            <a:avLst/>
          </a:prstGeom>
        </p:spPr>
        <p:txBody>
          <a:bodyPr wrap="square" lIns="0" tIns="10985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865"/>
              </a:spcBef>
            </a:pPr>
            <a:r>
              <a:rPr dirty="0" sz="1400">
                <a:latin typeface="Times New Roman"/>
                <a:cs typeface="Times New Roman"/>
              </a:rPr>
              <a:t>Fig.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3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770"/>
              </a:spcBef>
            </a:pPr>
            <a:r>
              <a:rPr dirty="0" sz="1400" spc="-5">
                <a:latin typeface="Times New Roman"/>
                <a:cs typeface="Times New Roman"/>
              </a:rPr>
              <a:t>Two Forms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same network: </a:t>
            </a:r>
            <a:r>
              <a:rPr dirty="0" sz="1400">
                <a:latin typeface="Times New Roman"/>
                <a:cs typeface="Times New Roman"/>
              </a:rPr>
              <a:t>(a) </a:t>
            </a:r>
            <a:r>
              <a:rPr dirty="0" sz="1400" spc="-5">
                <a:latin typeface="Cambria Math"/>
                <a:cs typeface="Cambria Math"/>
              </a:rPr>
              <a:t>∆</a:t>
            </a:r>
            <a:r>
              <a:rPr dirty="0" sz="1400" spc="-5">
                <a:latin typeface="Times New Roman"/>
                <a:cs typeface="Times New Roman"/>
              </a:rPr>
              <a:t>, </a:t>
            </a:r>
            <a:r>
              <a:rPr dirty="0" sz="1400">
                <a:latin typeface="Times New Roman"/>
                <a:cs typeface="Times New Roman"/>
              </a:rPr>
              <a:t>(b)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Π</a:t>
            </a:r>
            <a:r>
              <a:rPr dirty="0" sz="140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Delta </a:t>
            </a:r>
            <a:r>
              <a:rPr dirty="0" sz="1400" spc="-10" b="1">
                <a:latin typeface="Times New Roman"/>
                <a:cs typeface="Times New Roman"/>
              </a:rPr>
              <a:t>to </a:t>
            </a:r>
            <a:r>
              <a:rPr dirty="0" sz="1400" spc="-5" b="1">
                <a:latin typeface="Times New Roman"/>
                <a:cs typeface="Times New Roman"/>
              </a:rPr>
              <a:t>Wye</a:t>
            </a:r>
            <a:r>
              <a:rPr dirty="0" sz="1400" spc="2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Conversion</a:t>
            </a: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705"/>
              </a:spcBef>
            </a:pPr>
            <a:r>
              <a:rPr dirty="0" sz="1400" spc="-5">
                <a:latin typeface="Times New Roman"/>
                <a:cs typeface="Times New Roman"/>
              </a:rPr>
              <a:t>Suppose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it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more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convenient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to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work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with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wye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network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place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4200"/>
              </a:lnSpc>
              <a:spcBef>
                <a:spcPts val="5"/>
              </a:spcBef>
            </a:pPr>
            <a:r>
              <a:rPr dirty="0" sz="1400" spc="-5">
                <a:latin typeface="Times New Roman"/>
                <a:cs typeface="Times New Roman"/>
              </a:rPr>
              <a:t>where the circuit contains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delta configuration. </a:t>
            </a: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 spc="-5">
                <a:latin typeface="Times New Roman"/>
                <a:cs typeface="Times New Roman"/>
              </a:rPr>
              <a:t>superimpose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10">
                <a:latin typeface="Times New Roman"/>
                <a:cs typeface="Times New Roman"/>
              </a:rPr>
              <a:t>wye  </a:t>
            </a:r>
            <a:r>
              <a:rPr dirty="0" sz="1400" spc="-5">
                <a:latin typeface="Times New Roman"/>
                <a:cs typeface="Times New Roman"/>
              </a:rPr>
              <a:t>network on the existing delta network and find the equivalent resistances 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 spc="-10">
                <a:latin typeface="Times New Roman"/>
                <a:cs typeface="Times New Roman"/>
              </a:rPr>
              <a:t>wye </a:t>
            </a:r>
            <a:r>
              <a:rPr dirty="0" sz="1400" spc="-5">
                <a:latin typeface="Times New Roman"/>
                <a:cs typeface="Times New Roman"/>
              </a:rPr>
              <a:t>network. To obtain the equivalent resistances </a:t>
            </a:r>
            <a:r>
              <a:rPr dirty="0" sz="1400">
                <a:latin typeface="Times New Roman"/>
                <a:cs typeface="Times New Roman"/>
              </a:rPr>
              <a:t>in the </a:t>
            </a:r>
            <a:r>
              <a:rPr dirty="0" sz="1400" spc="-10">
                <a:latin typeface="Times New Roman"/>
                <a:cs typeface="Times New Roman"/>
              </a:rPr>
              <a:t>wye  </a:t>
            </a:r>
            <a:r>
              <a:rPr dirty="0" sz="1400" spc="-5">
                <a:latin typeface="Times New Roman"/>
                <a:cs typeface="Times New Roman"/>
              </a:rPr>
              <a:t>network, we compare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two networks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make sure that the resistance  between each pair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nodes in the </a:t>
            </a:r>
            <a:r>
              <a:rPr dirty="0" sz="1400">
                <a:latin typeface="Cambria Math"/>
                <a:cs typeface="Cambria Math"/>
              </a:rPr>
              <a:t>∆ </a:t>
            </a:r>
            <a:r>
              <a:rPr dirty="0" sz="1400">
                <a:latin typeface="Times New Roman"/>
                <a:cs typeface="Times New Roman"/>
              </a:rPr>
              <a:t>(or </a:t>
            </a:r>
            <a:r>
              <a:rPr dirty="0" sz="1400">
                <a:latin typeface="Cambria Math"/>
                <a:cs typeface="Cambria Math"/>
              </a:rPr>
              <a:t>Π</a:t>
            </a:r>
            <a:r>
              <a:rPr dirty="0" sz="1400">
                <a:latin typeface="Times New Roman"/>
                <a:cs typeface="Times New Roman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network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the same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the  resistance between the same pair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nodes in the </a:t>
            </a:r>
            <a:r>
              <a:rPr dirty="0" sz="1400">
                <a:latin typeface="Times New Roman"/>
                <a:cs typeface="Times New Roman"/>
              </a:rPr>
              <a:t>Y (or </a:t>
            </a:r>
            <a:r>
              <a:rPr dirty="0" sz="1400" spc="-5">
                <a:latin typeface="Times New Roman"/>
                <a:cs typeface="Times New Roman"/>
              </a:rPr>
              <a:t>T) network. </a:t>
            </a:r>
            <a:r>
              <a:rPr dirty="0" sz="1400" spc="-10">
                <a:latin typeface="Times New Roman"/>
                <a:cs typeface="Times New Roman"/>
              </a:rPr>
              <a:t>For  </a:t>
            </a:r>
            <a:r>
              <a:rPr dirty="0" sz="1400" spc="-5">
                <a:latin typeface="Times New Roman"/>
                <a:cs typeface="Times New Roman"/>
              </a:rPr>
              <a:t>terminals </a:t>
            </a:r>
            <a:r>
              <a:rPr dirty="0" sz="1400">
                <a:latin typeface="Times New Roman"/>
                <a:cs typeface="Times New Roman"/>
              </a:rPr>
              <a:t>1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>
                <a:latin typeface="Times New Roman"/>
                <a:cs typeface="Times New Roman"/>
              </a:rPr>
              <a:t>2 in </a:t>
            </a:r>
            <a:r>
              <a:rPr dirty="0" sz="1400" spc="-5">
                <a:latin typeface="Times New Roman"/>
                <a:cs typeface="Times New Roman"/>
              </a:rPr>
              <a:t>Figs. </a:t>
            </a:r>
            <a:r>
              <a:rPr dirty="0" sz="1400">
                <a:latin typeface="Times New Roman"/>
                <a:cs typeface="Times New Roman"/>
              </a:rPr>
              <a:t>2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>
                <a:latin typeface="Times New Roman"/>
                <a:cs typeface="Times New Roman"/>
              </a:rPr>
              <a:t>3, </a:t>
            </a:r>
            <a:r>
              <a:rPr dirty="0" sz="1400" spc="-5">
                <a:latin typeface="Times New Roman"/>
                <a:cs typeface="Times New Roman"/>
              </a:rPr>
              <a:t>for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example,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26889" y="6731889"/>
            <a:ext cx="2717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1)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604" y="6633438"/>
            <a:ext cx="3556635" cy="961390"/>
          </a:xfrm>
          <a:prstGeom prst="rect">
            <a:avLst/>
          </a:prstGeom>
        </p:spPr>
        <p:txBody>
          <a:bodyPr wrap="square" lIns="0" tIns="111760" rIns="0" bIns="0" rtlCol="0" vert="horz">
            <a:spAutoFit/>
          </a:bodyPr>
          <a:lstStyle/>
          <a:p>
            <a:pPr marL="1741170">
              <a:lnSpc>
                <a:spcPct val="100000"/>
              </a:lnSpc>
              <a:spcBef>
                <a:spcPts val="880"/>
              </a:spcBef>
            </a:pPr>
            <a:r>
              <a:rPr dirty="0" sz="1400" spc="10">
                <a:latin typeface="Cambria Math"/>
                <a:cs typeface="Cambria Math"/>
              </a:rPr>
              <a:t>𝑅</a:t>
            </a:r>
            <a:r>
              <a:rPr dirty="0" baseline="-16666" sz="1500" spc="15">
                <a:latin typeface="Cambria Math"/>
                <a:cs typeface="Cambria Math"/>
              </a:rPr>
              <a:t>12</a:t>
            </a:r>
            <a:r>
              <a:rPr dirty="0" baseline="1984" sz="2100" spc="15">
                <a:latin typeface="Cambria Math"/>
                <a:cs typeface="Cambria Math"/>
              </a:rPr>
              <a:t>(</a:t>
            </a:r>
            <a:r>
              <a:rPr dirty="0" sz="1400" spc="10">
                <a:latin typeface="Cambria Math"/>
                <a:cs typeface="Cambria Math"/>
              </a:rPr>
              <a:t>𝑌</a:t>
            </a:r>
            <a:r>
              <a:rPr dirty="0" baseline="1984" sz="2100" spc="15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-15">
                <a:latin typeface="Cambria Math"/>
                <a:cs typeface="Cambria Math"/>
              </a:rPr>
              <a:t>𝑅</a:t>
            </a:r>
            <a:r>
              <a:rPr dirty="0" baseline="-16666" sz="1500" spc="-22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5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𝑅</a:t>
            </a:r>
            <a:r>
              <a:rPr dirty="0" baseline="-16666" sz="1500">
                <a:latin typeface="Cambria Math"/>
                <a:cs typeface="Cambria Math"/>
              </a:rPr>
              <a:t>3</a:t>
            </a:r>
            <a:endParaRPr baseline="-16666" sz="1500">
              <a:latin typeface="Cambria Math"/>
              <a:cs typeface="Cambria Math"/>
            </a:endParaRPr>
          </a:p>
          <a:p>
            <a:pPr marL="1758950">
              <a:lnSpc>
                <a:spcPct val="100000"/>
              </a:lnSpc>
              <a:spcBef>
                <a:spcPts val="780"/>
              </a:spcBef>
            </a:pPr>
            <a:r>
              <a:rPr dirty="0" sz="1400" spc="5">
                <a:latin typeface="Cambria Math"/>
                <a:cs typeface="Cambria Math"/>
              </a:rPr>
              <a:t>𝑅</a:t>
            </a:r>
            <a:r>
              <a:rPr dirty="0" baseline="-16666" sz="1500" spc="7">
                <a:latin typeface="Cambria Math"/>
                <a:cs typeface="Cambria Math"/>
              </a:rPr>
              <a:t>12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∆</a:t>
            </a:r>
            <a:r>
              <a:rPr dirty="0" baseline="1984" sz="2100" spc="7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25">
                <a:latin typeface="Cambria Math"/>
                <a:cs typeface="Cambria Math"/>
              </a:rPr>
              <a:t>𝑅</a:t>
            </a:r>
            <a:r>
              <a:rPr dirty="0" baseline="-16666" sz="1500" spc="37">
                <a:latin typeface="Cambria Math"/>
                <a:cs typeface="Cambria Math"/>
              </a:rPr>
              <a:t>𝑏</a:t>
            </a:r>
            <a:r>
              <a:rPr dirty="0" baseline="1984" sz="2100" spc="37">
                <a:latin typeface="Cambria Math"/>
                <a:cs typeface="Cambria Math"/>
              </a:rPr>
              <a:t>‖</a:t>
            </a:r>
            <a:r>
              <a:rPr dirty="0" sz="1400" spc="25">
                <a:latin typeface="Cambria Math"/>
                <a:cs typeface="Cambria Math"/>
              </a:rPr>
              <a:t>(𝑅</a:t>
            </a:r>
            <a:r>
              <a:rPr dirty="0" baseline="-16666" sz="1500" spc="37">
                <a:latin typeface="Cambria Math"/>
                <a:cs typeface="Cambria Math"/>
              </a:rPr>
              <a:t>𝑎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30">
                <a:latin typeface="Cambria Math"/>
                <a:cs typeface="Cambria Math"/>
              </a:rPr>
              <a:t> </a:t>
            </a:r>
            <a:r>
              <a:rPr dirty="0" sz="1400" spc="40">
                <a:latin typeface="Cambria Math"/>
                <a:cs typeface="Cambria Math"/>
              </a:rPr>
              <a:t>𝑅</a:t>
            </a:r>
            <a:r>
              <a:rPr dirty="0" baseline="-16666" sz="1500" spc="60">
                <a:latin typeface="Cambria Math"/>
                <a:cs typeface="Cambria Math"/>
              </a:rPr>
              <a:t>𝑐</a:t>
            </a:r>
            <a:r>
              <a:rPr dirty="0" sz="1400" spc="4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dirty="0" sz="1400" spc="-5">
                <a:latin typeface="Times New Roman"/>
                <a:cs typeface="Times New Roman"/>
              </a:rPr>
              <a:t>Setting </a:t>
            </a:r>
            <a:r>
              <a:rPr dirty="0" sz="1400" spc="10">
                <a:latin typeface="Cambria Math"/>
                <a:cs typeface="Cambria Math"/>
              </a:rPr>
              <a:t>𝑅</a:t>
            </a:r>
            <a:r>
              <a:rPr dirty="0" baseline="-16666" sz="1500" spc="15">
                <a:latin typeface="Cambria Math"/>
                <a:cs typeface="Cambria Math"/>
              </a:rPr>
              <a:t>12</a:t>
            </a:r>
            <a:r>
              <a:rPr dirty="0" baseline="1984" sz="2100" spc="15">
                <a:latin typeface="Cambria Math"/>
                <a:cs typeface="Cambria Math"/>
              </a:rPr>
              <a:t>(</a:t>
            </a:r>
            <a:r>
              <a:rPr dirty="0" sz="1400" spc="10">
                <a:latin typeface="Cambria Math"/>
                <a:cs typeface="Cambria Math"/>
              </a:rPr>
              <a:t>𝑌</a:t>
            </a:r>
            <a:r>
              <a:rPr dirty="0" baseline="1984" sz="2100" spc="15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5">
                <a:latin typeface="Cambria Math"/>
                <a:cs typeface="Cambria Math"/>
              </a:rPr>
              <a:t>𝑅</a:t>
            </a:r>
            <a:r>
              <a:rPr dirty="0" baseline="-16666" sz="1500" spc="7">
                <a:latin typeface="Cambria Math"/>
                <a:cs typeface="Cambria Math"/>
              </a:rPr>
              <a:t>12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∆</a:t>
            </a:r>
            <a:r>
              <a:rPr dirty="0" baseline="1984" sz="2100" spc="7">
                <a:latin typeface="Cambria Math"/>
                <a:cs typeface="Cambria Math"/>
              </a:rPr>
              <a:t>)</a:t>
            </a:r>
            <a:r>
              <a:rPr dirty="0" baseline="1984" sz="2100" spc="179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gives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20239" y="7786496"/>
            <a:ext cx="11004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>
                <a:latin typeface="Cambria Math"/>
                <a:cs typeface="Cambria Math"/>
              </a:rPr>
              <a:t>𝑅</a:t>
            </a:r>
            <a:r>
              <a:rPr dirty="0" baseline="-16666" sz="1500" spc="-15">
                <a:latin typeface="Cambria Math"/>
                <a:cs typeface="Cambria Math"/>
              </a:rPr>
              <a:t>12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-15">
                <a:latin typeface="Cambria Math"/>
                <a:cs typeface="Cambria Math"/>
              </a:rPr>
              <a:t>𝑅</a:t>
            </a:r>
            <a:r>
              <a:rPr dirty="0" baseline="-16666" sz="1500" spc="-22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𝑅</a:t>
            </a:r>
            <a:r>
              <a:rPr dirty="0" baseline="-16666" sz="1500">
                <a:latin typeface="Cambria Math"/>
                <a:cs typeface="Cambria Math"/>
              </a:rPr>
              <a:t>3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549522" y="7650860"/>
            <a:ext cx="1184910" cy="3752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27329">
              <a:lnSpc>
                <a:spcPts val="1375"/>
              </a:lnSpc>
              <a:spcBef>
                <a:spcPts val="100"/>
              </a:spcBef>
            </a:pPr>
            <a:r>
              <a:rPr dirty="0" sz="1400" spc="30">
                <a:latin typeface="Cambria Math"/>
                <a:cs typeface="Cambria Math"/>
              </a:rPr>
              <a:t>𝑅</a:t>
            </a:r>
            <a:r>
              <a:rPr dirty="0" baseline="-16666" sz="1500" spc="44">
                <a:latin typeface="Cambria Math"/>
                <a:cs typeface="Cambria Math"/>
              </a:rPr>
              <a:t>𝑏</a:t>
            </a:r>
            <a:r>
              <a:rPr dirty="0" sz="1400" spc="30">
                <a:latin typeface="Cambria Math"/>
                <a:cs typeface="Cambria Math"/>
              </a:rPr>
              <a:t>(𝑅</a:t>
            </a:r>
            <a:r>
              <a:rPr dirty="0" baseline="-16666" sz="1500" spc="44">
                <a:latin typeface="Cambria Math"/>
                <a:cs typeface="Cambria Math"/>
              </a:rPr>
              <a:t>𝑎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190">
                <a:latin typeface="Cambria Math"/>
                <a:cs typeface="Cambria Math"/>
              </a:rPr>
              <a:t> </a:t>
            </a:r>
            <a:r>
              <a:rPr dirty="0" sz="1400" spc="40">
                <a:latin typeface="Cambria Math"/>
                <a:cs typeface="Cambria Math"/>
              </a:rPr>
              <a:t>𝑅</a:t>
            </a:r>
            <a:r>
              <a:rPr dirty="0" baseline="-16666" sz="1500" spc="60">
                <a:latin typeface="Cambria Math"/>
                <a:cs typeface="Cambria Math"/>
              </a:rPr>
              <a:t>𝑐</a:t>
            </a:r>
            <a:r>
              <a:rPr dirty="0" sz="1400" spc="4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1375"/>
              </a:lnSpc>
            </a:pP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732657" y="7905368"/>
            <a:ext cx="10223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20">
                <a:latin typeface="Cambria Math"/>
                <a:cs typeface="Cambria Math"/>
              </a:rPr>
              <a:t>𝑅</a:t>
            </a:r>
            <a:r>
              <a:rPr dirty="0" baseline="-16666" sz="1500" spc="30">
                <a:latin typeface="Cambria Math"/>
                <a:cs typeface="Cambria Math"/>
              </a:rPr>
              <a:t>𝑎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15">
                <a:latin typeface="Cambria Math"/>
                <a:cs typeface="Cambria Math"/>
              </a:rPr>
              <a:t>𝑅</a:t>
            </a:r>
            <a:r>
              <a:rPr dirty="0" baseline="-16666" sz="1500" spc="22">
                <a:latin typeface="Cambria Math"/>
                <a:cs typeface="Cambria Math"/>
              </a:rPr>
              <a:t>𝑏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𝑅</a:t>
            </a:r>
            <a:r>
              <a:rPr dirty="0" baseline="-16666" sz="1500" spc="15">
                <a:latin typeface="Cambria Math"/>
                <a:cs typeface="Cambria Math"/>
              </a:rPr>
              <a:t>𝑐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745357" y="7927213"/>
            <a:ext cx="1007744" cy="0"/>
          </a:xfrm>
          <a:custGeom>
            <a:avLst/>
            <a:gdLst/>
            <a:ahLst/>
            <a:cxnLst/>
            <a:rect l="l" t="t" r="r" b="b"/>
            <a:pathLst>
              <a:path w="1007745" h="0">
                <a:moveTo>
                  <a:pt x="0" y="0"/>
                </a:moveTo>
                <a:lnTo>
                  <a:pt x="100736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5161026" y="7786496"/>
            <a:ext cx="3752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2</a:t>
            </a:r>
            <a:r>
              <a:rPr dirty="0" sz="1400" spc="20">
                <a:latin typeface="Cambria Math"/>
                <a:cs typeface="Cambria Math"/>
              </a:rPr>
              <a:t>𝑎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30604" y="8208644"/>
            <a:ext cx="7315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Similarly,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26919" y="8728709"/>
            <a:ext cx="1720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5">
                <a:latin typeface="Cambria Math"/>
                <a:cs typeface="Cambria Math"/>
              </a:rPr>
              <a:t>13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421763" y="8640317"/>
            <a:ext cx="11004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21945" algn="l"/>
              </a:tabLst>
            </a:pPr>
            <a:r>
              <a:rPr dirty="0" sz="1400">
                <a:latin typeface="Cambria Math"/>
                <a:cs typeface="Cambria Math"/>
              </a:rPr>
              <a:t>𝑅	= </a:t>
            </a:r>
            <a:r>
              <a:rPr dirty="0" sz="1400" spc="-15">
                <a:latin typeface="Cambria Math"/>
                <a:cs typeface="Cambria Math"/>
              </a:rPr>
              <a:t>𝑅</a:t>
            </a:r>
            <a:r>
              <a:rPr dirty="0" baseline="-16666" sz="1500" spc="-22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6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𝑅</a:t>
            </a:r>
            <a:r>
              <a:rPr dirty="0" baseline="-16666" sz="1500">
                <a:latin typeface="Cambria Math"/>
                <a:cs typeface="Cambria Math"/>
              </a:rPr>
              <a:t>2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552571" y="8504681"/>
            <a:ext cx="1183640" cy="3752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26060">
              <a:lnSpc>
                <a:spcPts val="1375"/>
              </a:lnSpc>
              <a:spcBef>
                <a:spcPts val="100"/>
              </a:spcBef>
            </a:pPr>
            <a:r>
              <a:rPr dirty="0" sz="1400" spc="30">
                <a:latin typeface="Cambria Math"/>
                <a:cs typeface="Cambria Math"/>
              </a:rPr>
              <a:t>𝑅</a:t>
            </a:r>
            <a:r>
              <a:rPr dirty="0" baseline="-16666" sz="1500" spc="44">
                <a:latin typeface="Cambria Math"/>
                <a:cs typeface="Cambria Math"/>
              </a:rPr>
              <a:t>𝑐</a:t>
            </a:r>
            <a:r>
              <a:rPr dirty="0" sz="1400" spc="30">
                <a:latin typeface="Cambria Math"/>
                <a:cs typeface="Cambria Math"/>
              </a:rPr>
              <a:t>(𝑅</a:t>
            </a:r>
            <a:r>
              <a:rPr dirty="0" baseline="-16666" sz="1500" spc="44">
                <a:latin typeface="Cambria Math"/>
                <a:cs typeface="Cambria Math"/>
              </a:rPr>
              <a:t>𝑎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190">
                <a:latin typeface="Cambria Math"/>
                <a:cs typeface="Cambria Math"/>
              </a:rPr>
              <a:t> </a:t>
            </a:r>
            <a:r>
              <a:rPr dirty="0" sz="1400" spc="40">
                <a:latin typeface="Cambria Math"/>
                <a:cs typeface="Cambria Math"/>
              </a:rPr>
              <a:t>𝑅</a:t>
            </a:r>
            <a:r>
              <a:rPr dirty="0" baseline="-16666" sz="1500" spc="60">
                <a:latin typeface="Cambria Math"/>
                <a:cs typeface="Cambria Math"/>
              </a:rPr>
              <a:t>𝑏</a:t>
            </a:r>
            <a:r>
              <a:rPr dirty="0" sz="1400" spc="4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1375"/>
              </a:lnSpc>
            </a:pP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734180" y="8759190"/>
            <a:ext cx="10223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20">
                <a:latin typeface="Cambria Math"/>
                <a:cs typeface="Cambria Math"/>
              </a:rPr>
              <a:t>𝑅</a:t>
            </a:r>
            <a:r>
              <a:rPr dirty="0" baseline="-16666" sz="1500" spc="30">
                <a:latin typeface="Cambria Math"/>
                <a:cs typeface="Cambria Math"/>
              </a:rPr>
              <a:t>𝑎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15">
                <a:latin typeface="Cambria Math"/>
                <a:cs typeface="Cambria Math"/>
              </a:rPr>
              <a:t>𝑅</a:t>
            </a:r>
            <a:r>
              <a:rPr dirty="0" baseline="-16666" sz="1500" spc="22">
                <a:latin typeface="Cambria Math"/>
                <a:cs typeface="Cambria Math"/>
              </a:rPr>
              <a:t>𝑏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229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𝑅</a:t>
            </a:r>
            <a:r>
              <a:rPr dirty="0" baseline="-16666" sz="1500" spc="15">
                <a:latin typeface="Cambria Math"/>
                <a:cs typeface="Cambria Math"/>
              </a:rPr>
              <a:t>𝑐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746880" y="8781033"/>
            <a:ext cx="1007744" cy="0"/>
          </a:xfrm>
          <a:custGeom>
            <a:avLst/>
            <a:gdLst/>
            <a:ahLst/>
            <a:cxnLst/>
            <a:rect l="l" t="t" r="r" b="b"/>
            <a:pathLst>
              <a:path w="1007745" h="0">
                <a:moveTo>
                  <a:pt x="0" y="0"/>
                </a:moveTo>
                <a:lnTo>
                  <a:pt x="100736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5162550" y="8640317"/>
            <a:ext cx="3727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2</a:t>
            </a:r>
            <a:r>
              <a:rPr dirty="0" sz="1400" spc="20">
                <a:latin typeface="Cambria Math"/>
                <a:cs typeface="Cambria Math"/>
              </a:rPr>
              <a:t>𝑏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534539" y="9274302"/>
            <a:ext cx="1720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5">
                <a:latin typeface="Cambria Math"/>
                <a:cs typeface="Cambria Math"/>
              </a:rPr>
              <a:t>34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424810" y="9185909"/>
            <a:ext cx="11080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24485" algn="l"/>
              </a:tabLst>
            </a:pPr>
            <a:r>
              <a:rPr dirty="0" sz="1400">
                <a:latin typeface="Cambria Math"/>
                <a:cs typeface="Cambria Math"/>
              </a:rPr>
              <a:t>𝑅	= 𝑅</a:t>
            </a:r>
            <a:r>
              <a:rPr dirty="0" baseline="-16666" sz="1500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𝑅</a:t>
            </a:r>
            <a:r>
              <a:rPr dirty="0" baseline="-16666" sz="1500">
                <a:latin typeface="Cambria Math"/>
                <a:cs typeface="Cambria Math"/>
              </a:rPr>
              <a:t>3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561715" y="9050273"/>
            <a:ext cx="1184910" cy="3752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27329">
              <a:lnSpc>
                <a:spcPts val="1375"/>
              </a:lnSpc>
              <a:spcBef>
                <a:spcPts val="100"/>
              </a:spcBef>
            </a:pPr>
            <a:r>
              <a:rPr dirty="0" sz="1400" spc="30">
                <a:latin typeface="Cambria Math"/>
                <a:cs typeface="Cambria Math"/>
              </a:rPr>
              <a:t>𝑅</a:t>
            </a:r>
            <a:r>
              <a:rPr dirty="0" baseline="-16666" sz="1500" spc="44">
                <a:latin typeface="Cambria Math"/>
                <a:cs typeface="Cambria Math"/>
              </a:rPr>
              <a:t>𝑎</a:t>
            </a:r>
            <a:r>
              <a:rPr dirty="0" sz="1400" spc="30">
                <a:latin typeface="Cambria Math"/>
                <a:cs typeface="Cambria Math"/>
              </a:rPr>
              <a:t>(𝑅</a:t>
            </a:r>
            <a:r>
              <a:rPr dirty="0" baseline="-16666" sz="1500" spc="44">
                <a:latin typeface="Cambria Math"/>
                <a:cs typeface="Cambria Math"/>
              </a:rPr>
              <a:t>𝑏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190">
                <a:latin typeface="Cambria Math"/>
                <a:cs typeface="Cambria Math"/>
              </a:rPr>
              <a:t> </a:t>
            </a:r>
            <a:r>
              <a:rPr dirty="0" sz="1400" spc="40">
                <a:latin typeface="Cambria Math"/>
                <a:cs typeface="Cambria Math"/>
              </a:rPr>
              <a:t>𝑅</a:t>
            </a:r>
            <a:r>
              <a:rPr dirty="0" baseline="-16666" sz="1500" spc="60">
                <a:latin typeface="Cambria Math"/>
                <a:cs typeface="Cambria Math"/>
              </a:rPr>
              <a:t>𝑐</a:t>
            </a:r>
            <a:r>
              <a:rPr dirty="0" sz="1400" spc="4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1375"/>
              </a:lnSpc>
            </a:pP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744848" y="9304731"/>
            <a:ext cx="10223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20">
                <a:latin typeface="Cambria Math"/>
                <a:cs typeface="Cambria Math"/>
              </a:rPr>
              <a:t>𝑅</a:t>
            </a:r>
            <a:r>
              <a:rPr dirty="0" baseline="-16666" sz="1500" spc="30">
                <a:latin typeface="Cambria Math"/>
                <a:cs typeface="Cambria Math"/>
              </a:rPr>
              <a:t>𝑎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15">
                <a:latin typeface="Cambria Math"/>
                <a:cs typeface="Cambria Math"/>
              </a:rPr>
              <a:t>𝑅</a:t>
            </a:r>
            <a:r>
              <a:rPr dirty="0" baseline="-16666" sz="1500" spc="22">
                <a:latin typeface="Cambria Math"/>
                <a:cs typeface="Cambria Math"/>
              </a:rPr>
              <a:t>𝑏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229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𝑅</a:t>
            </a:r>
            <a:r>
              <a:rPr dirty="0" baseline="-16666" sz="1500" spc="15">
                <a:latin typeface="Cambria Math"/>
                <a:cs typeface="Cambria Math"/>
              </a:rPr>
              <a:t>𝑐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757548" y="9326625"/>
            <a:ext cx="1007744" cy="0"/>
          </a:xfrm>
          <a:custGeom>
            <a:avLst/>
            <a:gdLst/>
            <a:ahLst/>
            <a:cxnLst/>
            <a:rect l="l" t="t" r="r" b="b"/>
            <a:pathLst>
              <a:path w="1007745" h="0">
                <a:moveTo>
                  <a:pt x="0" y="0"/>
                </a:moveTo>
                <a:lnTo>
                  <a:pt x="100736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5173217" y="9185909"/>
            <a:ext cx="3587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2</a:t>
            </a:r>
            <a:r>
              <a:rPr dirty="0" sz="1400" spc="25">
                <a:latin typeface="Cambria Math"/>
                <a:cs typeface="Cambria Math"/>
              </a:rPr>
              <a:t>𝑐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29934" y="429259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4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5685" y="7337717"/>
            <a:ext cx="2640440" cy="2194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0604" y="884935"/>
            <a:ext cx="30270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Subtracting Eq. (2c) from Eq. </a:t>
            </a:r>
            <a:r>
              <a:rPr dirty="0" sz="1400">
                <a:latin typeface="Times New Roman"/>
                <a:cs typeface="Times New Roman"/>
              </a:rPr>
              <a:t>(2a), </a:t>
            </a:r>
            <a:r>
              <a:rPr dirty="0" sz="1400" spc="-5">
                <a:latin typeface="Times New Roman"/>
                <a:cs typeface="Times New Roman"/>
              </a:rPr>
              <a:t>we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get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20823" y="1314957"/>
            <a:ext cx="6096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5">
                <a:latin typeface="Cambria Math"/>
                <a:cs typeface="Cambria Math"/>
              </a:rPr>
              <a:t>𝑅</a:t>
            </a:r>
            <a:r>
              <a:rPr dirty="0" baseline="-16666" sz="1500" spc="-22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−</a:t>
            </a:r>
            <a:r>
              <a:rPr dirty="0" sz="1400" spc="-1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𝑅</a:t>
            </a:r>
            <a:r>
              <a:rPr dirty="0" baseline="-16666" sz="1500">
                <a:latin typeface="Cambria Math"/>
                <a:cs typeface="Cambria Math"/>
              </a:rPr>
              <a:t>2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59379" y="1179321"/>
            <a:ext cx="1184910" cy="3752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27329">
              <a:lnSpc>
                <a:spcPts val="1375"/>
              </a:lnSpc>
              <a:spcBef>
                <a:spcPts val="100"/>
              </a:spcBef>
            </a:pPr>
            <a:r>
              <a:rPr dirty="0" sz="1400" spc="30">
                <a:latin typeface="Cambria Math"/>
                <a:cs typeface="Cambria Math"/>
              </a:rPr>
              <a:t>𝑅</a:t>
            </a:r>
            <a:r>
              <a:rPr dirty="0" baseline="-16666" sz="1500" spc="44">
                <a:latin typeface="Cambria Math"/>
                <a:cs typeface="Cambria Math"/>
              </a:rPr>
              <a:t>𝑐</a:t>
            </a:r>
            <a:r>
              <a:rPr dirty="0" sz="1400" spc="30">
                <a:latin typeface="Cambria Math"/>
                <a:cs typeface="Cambria Math"/>
              </a:rPr>
              <a:t>(𝑅</a:t>
            </a:r>
            <a:r>
              <a:rPr dirty="0" baseline="-16666" sz="1500" spc="44">
                <a:latin typeface="Cambria Math"/>
                <a:cs typeface="Cambria Math"/>
              </a:rPr>
              <a:t>𝑏 </a:t>
            </a:r>
            <a:r>
              <a:rPr dirty="0" sz="1400">
                <a:latin typeface="Cambria Math"/>
                <a:cs typeface="Cambria Math"/>
              </a:rPr>
              <a:t>−</a:t>
            </a:r>
            <a:r>
              <a:rPr dirty="0" sz="1400" spc="-185">
                <a:latin typeface="Cambria Math"/>
                <a:cs typeface="Cambria Math"/>
              </a:rPr>
              <a:t> </a:t>
            </a:r>
            <a:r>
              <a:rPr dirty="0" sz="1400" spc="40">
                <a:latin typeface="Cambria Math"/>
                <a:cs typeface="Cambria Math"/>
              </a:rPr>
              <a:t>𝑅</a:t>
            </a:r>
            <a:r>
              <a:rPr dirty="0" baseline="-16666" sz="1500" spc="60">
                <a:latin typeface="Cambria Math"/>
                <a:cs typeface="Cambria Math"/>
              </a:rPr>
              <a:t>𝑎</a:t>
            </a:r>
            <a:r>
              <a:rPr dirty="0" sz="1400" spc="4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1375"/>
              </a:lnSpc>
            </a:pP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42259" y="1433830"/>
            <a:ext cx="10223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20">
                <a:latin typeface="Cambria Math"/>
                <a:cs typeface="Cambria Math"/>
              </a:rPr>
              <a:t>𝑅</a:t>
            </a:r>
            <a:r>
              <a:rPr dirty="0" baseline="-16666" sz="1500" spc="30">
                <a:latin typeface="Cambria Math"/>
                <a:cs typeface="Cambria Math"/>
              </a:rPr>
              <a:t>𝑎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15">
                <a:latin typeface="Cambria Math"/>
                <a:cs typeface="Cambria Math"/>
              </a:rPr>
              <a:t>𝑅</a:t>
            </a:r>
            <a:r>
              <a:rPr dirty="0" baseline="-16666" sz="1500" spc="22">
                <a:latin typeface="Cambria Math"/>
                <a:cs typeface="Cambria Math"/>
              </a:rPr>
              <a:t>𝑏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𝑅</a:t>
            </a:r>
            <a:r>
              <a:rPr dirty="0" baseline="-16666" sz="1500" spc="15">
                <a:latin typeface="Cambria Math"/>
                <a:cs typeface="Cambria Math"/>
              </a:rPr>
              <a:t>𝑐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354959" y="1455673"/>
            <a:ext cx="1007744" cy="0"/>
          </a:xfrm>
          <a:custGeom>
            <a:avLst/>
            <a:gdLst/>
            <a:ahLst/>
            <a:cxnLst/>
            <a:rect l="l" t="t" r="r" b="b"/>
            <a:pathLst>
              <a:path w="1007745" h="0">
                <a:moveTo>
                  <a:pt x="0" y="0"/>
                </a:moveTo>
                <a:lnTo>
                  <a:pt x="10076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770501" y="1314957"/>
            <a:ext cx="2736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3)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30604" y="1738630"/>
            <a:ext cx="22301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Adding Eqs. (2b) and </a:t>
            </a:r>
            <a:r>
              <a:rPr dirty="0" sz="1400">
                <a:latin typeface="Times New Roman"/>
                <a:cs typeface="Times New Roman"/>
              </a:rPr>
              <a:t>(3)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gives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34691" y="2096769"/>
            <a:ext cx="1116330" cy="3752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30885">
              <a:lnSpc>
                <a:spcPts val="1375"/>
              </a:lnSpc>
              <a:spcBef>
                <a:spcPts val="100"/>
              </a:spcBef>
            </a:pPr>
            <a:r>
              <a:rPr dirty="0" sz="1400" spc="-20">
                <a:latin typeface="Cambria Math"/>
                <a:cs typeface="Cambria Math"/>
              </a:rPr>
              <a:t>𝑅</a:t>
            </a:r>
            <a:r>
              <a:rPr dirty="0" baseline="-16666" sz="1500" spc="284">
                <a:latin typeface="Cambria Math"/>
                <a:cs typeface="Cambria Math"/>
              </a:rPr>
              <a:t>𝑏</a:t>
            </a:r>
            <a:r>
              <a:rPr dirty="0" sz="1400" spc="-35">
                <a:latin typeface="Cambria Math"/>
                <a:cs typeface="Cambria Math"/>
              </a:rPr>
              <a:t>𝑅</a:t>
            </a:r>
            <a:r>
              <a:rPr dirty="0" baseline="-16666" sz="1500" spc="135">
                <a:latin typeface="Cambria Math"/>
                <a:cs typeface="Cambria Math"/>
              </a:rPr>
              <a:t>𝑐</a:t>
            </a:r>
            <a:endParaRPr baseline="-16666" sz="1500">
              <a:latin typeface="Cambria Math"/>
              <a:cs typeface="Cambria Math"/>
            </a:endParaRPr>
          </a:p>
          <a:p>
            <a:pPr>
              <a:lnSpc>
                <a:spcPts val="1375"/>
              </a:lnSpc>
            </a:pPr>
            <a:r>
              <a:rPr dirty="0" sz="1400" spc="-15">
                <a:latin typeface="Cambria Math"/>
                <a:cs typeface="Cambria Math"/>
              </a:rPr>
              <a:t>𝑅</a:t>
            </a:r>
            <a:r>
              <a:rPr dirty="0" baseline="-16666" sz="1500" spc="-22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baseline="-37698" sz="2100">
                <a:latin typeface="Cambria Math"/>
                <a:cs typeface="Cambria Math"/>
              </a:rPr>
              <a:t>𝑅</a:t>
            </a:r>
            <a:endParaRPr baseline="-37698" sz="21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393059" y="2351277"/>
            <a:ext cx="7073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+ 𝑅 +</a:t>
            </a:r>
            <a:r>
              <a:rPr dirty="0" sz="1400" spc="-5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𝑅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265042" y="2439669"/>
            <a:ext cx="89725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  <a:tabLst>
                <a:tab pos="411480" algn="l"/>
                <a:tab pos="819785" algn="l"/>
              </a:tabLst>
            </a:pPr>
            <a:r>
              <a:rPr dirty="0" sz="1000" spc="114">
                <a:latin typeface="Cambria Math"/>
                <a:cs typeface="Cambria Math"/>
              </a:rPr>
              <a:t>𝑎</a:t>
            </a:r>
            <a:r>
              <a:rPr dirty="0" sz="1000" spc="114">
                <a:latin typeface="Cambria Math"/>
                <a:cs typeface="Cambria Math"/>
              </a:rPr>
              <a:t>	</a:t>
            </a:r>
            <a:r>
              <a:rPr dirty="0" sz="1000" spc="105">
                <a:latin typeface="Cambria Math"/>
                <a:cs typeface="Cambria Math"/>
              </a:rPr>
              <a:t>𝑏</a:t>
            </a:r>
            <a:r>
              <a:rPr dirty="0" sz="1000" spc="105">
                <a:latin typeface="Cambria Math"/>
                <a:cs typeface="Cambria Math"/>
              </a:rPr>
              <a:t>	</a:t>
            </a:r>
            <a:r>
              <a:rPr dirty="0" sz="1000" spc="90">
                <a:latin typeface="Cambria Math"/>
                <a:cs typeface="Cambria Math"/>
              </a:rPr>
              <a:t>𝑐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153791" y="2373121"/>
            <a:ext cx="1007744" cy="0"/>
          </a:xfrm>
          <a:custGeom>
            <a:avLst/>
            <a:gdLst/>
            <a:ahLst/>
            <a:cxnLst/>
            <a:rect l="l" t="t" r="r" b="b"/>
            <a:pathLst>
              <a:path w="1007745" h="0">
                <a:moveTo>
                  <a:pt x="0" y="0"/>
                </a:moveTo>
                <a:lnTo>
                  <a:pt x="10076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4582033" y="2232406"/>
            <a:ext cx="2609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4)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018336" y="2074417"/>
            <a:ext cx="56515" cy="38100"/>
          </a:xfrm>
          <a:custGeom>
            <a:avLst/>
            <a:gdLst/>
            <a:ahLst/>
            <a:cxnLst/>
            <a:rect l="l" t="t" r="r" b="b"/>
            <a:pathLst>
              <a:path w="56515" h="38100">
                <a:moveTo>
                  <a:pt x="0" y="38100"/>
                </a:moveTo>
                <a:lnTo>
                  <a:pt x="56387" y="38100"/>
                </a:lnTo>
                <a:lnTo>
                  <a:pt x="56387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074724" y="2093467"/>
            <a:ext cx="5412740" cy="0"/>
          </a:xfrm>
          <a:custGeom>
            <a:avLst/>
            <a:gdLst/>
            <a:ahLst/>
            <a:cxnLst/>
            <a:rect l="l" t="t" r="r" b="b"/>
            <a:pathLst>
              <a:path w="5412740" h="0">
                <a:moveTo>
                  <a:pt x="0" y="0"/>
                </a:moveTo>
                <a:lnTo>
                  <a:pt x="5412612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074724" y="2126233"/>
            <a:ext cx="5412740" cy="0"/>
          </a:xfrm>
          <a:custGeom>
            <a:avLst/>
            <a:gdLst/>
            <a:ahLst/>
            <a:cxnLst/>
            <a:rect l="l" t="t" r="r" b="b"/>
            <a:pathLst>
              <a:path w="5412740" h="0">
                <a:moveTo>
                  <a:pt x="0" y="0"/>
                </a:moveTo>
                <a:lnTo>
                  <a:pt x="5412612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487414" y="2074417"/>
            <a:ext cx="56515" cy="38100"/>
          </a:xfrm>
          <a:custGeom>
            <a:avLst/>
            <a:gdLst/>
            <a:ahLst/>
            <a:cxnLst/>
            <a:rect l="l" t="t" r="r" b="b"/>
            <a:pathLst>
              <a:path w="56515" h="38100">
                <a:moveTo>
                  <a:pt x="0" y="38100"/>
                </a:moveTo>
                <a:lnTo>
                  <a:pt x="56387" y="38100"/>
                </a:lnTo>
                <a:lnTo>
                  <a:pt x="56387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018336" y="2716021"/>
            <a:ext cx="56515" cy="38100"/>
          </a:xfrm>
          <a:custGeom>
            <a:avLst/>
            <a:gdLst/>
            <a:ahLst/>
            <a:cxnLst/>
            <a:rect l="l" t="t" r="r" b="b"/>
            <a:pathLst>
              <a:path w="56515" h="38100">
                <a:moveTo>
                  <a:pt x="0" y="38100"/>
                </a:moveTo>
                <a:lnTo>
                  <a:pt x="56387" y="38100"/>
                </a:lnTo>
                <a:lnTo>
                  <a:pt x="56387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074724" y="2735071"/>
            <a:ext cx="5412740" cy="0"/>
          </a:xfrm>
          <a:custGeom>
            <a:avLst/>
            <a:gdLst/>
            <a:ahLst/>
            <a:cxnLst/>
            <a:rect l="l" t="t" r="r" b="b"/>
            <a:pathLst>
              <a:path w="5412740" h="0">
                <a:moveTo>
                  <a:pt x="0" y="0"/>
                </a:moveTo>
                <a:lnTo>
                  <a:pt x="5412612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074724" y="2702305"/>
            <a:ext cx="5412740" cy="0"/>
          </a:xfrm>
          <a:custGeom>
            <a:avLst/>
            <a:gdLst/>
            <a:ahLst/>
            <a:cxnLst/>
            <a:rect l="l" t="t" r="r" b="b"/>
            <a:pathLst>
              <a:path w="5412740" h="0">
                <a:moveTo>
                  <a:pt x="0" y="0"/>
                </a:moveTo>
                <a:lnTo>
                  <a:pt x="5412612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487414" y="2716021"/>
            <a:ext cx="56515" cy="38100"/>
          </a:xfrm>
          <a:custGeom>
            <a:avLst/>
            <a:gdLst/>
            <a:ahLst/>
            <a:cxnLst/>
            <a:rect l="l" t="t" r="r" b="b"/>
            <a:pathLst>
              <a:path w="56515" h="38100">
                <a:moveTo>
                  <a:pt x="0" y="38100"/>
                </a:moveTo>
                <a:lnTo>
                  <a:pt x="56387" y="38100"/>
                </a:lnTo>
                <a:lnTo>
                  <a:pt x="56387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037386" y="2074417"/>
            <a:ext cx="0" cy="680085"/>
          </a:xfrm>
          <a:custGeom>
            <a:avLst/>
            <a:gdLst/>
            <a:ahLst/>
            <a:cxnLst/>
            <a:rect l="l" t="t" r="r" b="b"/>
            <a:pathLst>
              <a:path w="0" h="680085">
                <a:moveTo>
                  <a:pt x="0" y="0"/>
                </a:moveTo>
                <a:lnTo>
                  <a:pt x="0" y="679704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070152" y="2121661"/>
            <a:ext cx="0" cy="585470"/>
          </a:xfrm>
          <a:custGeom>
            <a:avLst/>
            <a:gdLst/>
            <a:ahLst/>
            <a:cxnLst/>
            <a:rect l="l" t="t" r="r" b="b"/>
            <a:pathLst>
              <a:path w="0" h="585469">
                <a:moveTo>
                  <a:pt x="0" y="0"/>
                </a:moveTo>
                <a:lnTo>
                  <a:pt x="0" y="585216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524752" y="2074417"/>
            <a:ext cx="0" cy="680085"/>
          </a:xfrm>
          <a:custGeom>
            <a:avLst/>
            <a:gdLst/>
            <a:ahLst/>
            <a:cxnLst/>
            <a:rect l="l" t="t" r="r" b="b"/>
            <a:pathLst>
              <a:path w="0" h="680085">
                <a:moveTo>
                  <a:pt x="0" y="0"/>
                </a:moveTo>
                <a:lnTo>
                  <a:pt x="0" y="679704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6491985" y="2121661"/>
            <a:ext cx="0" cy="585470"/>
          </a:xfrm>
          <a:custGeom>
            <a:avLst/>
            <a:gdLst/>
            <a:ahLst/>
            <a:cxnLst/>
            <a:rect l="l" t="t" r="r" b="b"/>
            <a:pathLst>
              <a:path w="0" h="585469">
                <a:moveTo>
                  <a:pt x="0" y="0"/>
                </a:moveTo>
                <a:lnTo>
                  <a:pt x="0" y="585216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1130604" y="3030982"/>
            <a:ext cx="31921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And subtracting </a:t>
            </a:r>
            <a:r>
              <a:rPr dirty="0" sz="1400" spc="-10">
                <a:latin typeface="Times New Roman"/>
                <a:cs typeface="Times New Roman"/>
              </a:rPr>
              <a:t>Eq. </a:t>
            </a:r>
            <a:r>
              <a:rPr dirty="0" sz="1400" spc="5">
                <a:latin typeface="Times New Roman"/>
                <a:cs typeface="Times New Roman"/>
              </a:rPr>
              <a:t>(3) </a:t>
            </a:r>
            <a:r>
              <a:rPr dirty="0" sz="1400" spc="-5">
                <a:latin typeface="Times New Roman"/>
                <a:cs typeface="Times New Roman"/>
              </a:rPr>
              <a:t>from Eq. </a:t>
            </a:r>
            <a:r>
              <a:rPr dirty="0" sz="1400">
                <a:latin typeface="Times New Roman"/>
                <a:cs typeface="Times New Roman"/>
              </a:rPr>
              <a:t>(2b)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yields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733167" y="3389121"/>
            <a:ext cx="1122680" cy="375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32790">
              <a:lnSpc>
                <a:spcPts val="1375"/>
              </a:lnSpc>
              <a:spcBef>
                <a:spcPts val="100"/>
              </a:spcBef>
            </a:pPr>
            <a:r>
              <a:rPr dirty="0" sz="1400" spc="-20">
                <a:latin typeface="Cambria Math"/>
                <a:cs typeface="Cambria Math"/>
              </a:rPr>
              <a:t>𝑅</a:t>
            </a:r>
            <a:r>
              <a:rPr dirty="0" baseline="-16666" sz="1500" spc="277">
                <a:latin typeface="Cambria Math"/>
                <a:cs typeface="Cambria Math"/>
              </a:rPr>
              <a:t>𝑐</a:t>
            </a:r>
            <a:r>
              <a:rPr dirty="0" sz="1400" spc="-35">
                <a:latin typeface="Cambria Math"/>
                <a:cs typeface="Cambria Math"/>
              </a:rPr>
              <a:t>𝑅</a:t>
            </a:r>
            <a:r>
              <a:rPr dirty="0" baseline="-16666" sz="1500" spc="172">
                <a:latin typeface="Cambria Math"/>
                <a:cs typeface="Cambria Math"/>
              </a:rPr>
              <a:t>𝑎</a:t>
            </a:r>
            <a:endParaRPr baseline="-16666" sz="1500">
              <a:latin typeface="Cambria Math"/>
              <a:cs typeface="Cambria Math"/>
            </a:endParaRPr>
          </a:p>
          <a:p>
            <a:pPr>
              <a:lnSpc>
                <a:spcPts val="1375"/>
              </a:lnSpc>
            </a:pPr>
            <a:r>
              <a:rPr dirty="0" sz="1400">
                <a:latin typeface="Cambria Math"/>
                <a:cs typeface="Cambria Math"/>
              </a:rPr>
              <a:t>𝑅</a:t>
            </a:r>
            <a:r>
              <a:rPr dirty="0" baseline="-16666" sz="1500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55">
                <a:latin typeface="Cambria Math"/>
                <a:cs typeface="Cambria Math"/>
              </a:rPr>
              <a:t> </a:t>
            </a:r>
            <a:r>
              <a:rPr dirty="0" baseline="-37698" sz="2100">
                <a:latin typeface="Cambria Math"/>
                <a:cs typeface="Cambria Math"/>
              </a:rPr>
              <a:t>𝑅</a:t>
            </a:r>
            <a:endParaRPr baseline="-37698" sz="21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394583" y="3644010"/>
            <a:ext cx="7092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+ 𝑅 +</a:t>
            </a:r>
            <a:r>
              <a:rPr dirty="0" sz="1400" spc="-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𝑅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266566" y="3732402"/>
            <a:ext cx="89852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  <a:tabLst>
                <a:tab pos="411480" algn="l"/>
                <a:tab pos="821055" algn="l"/>
              </a:tabLst>
            </a:pPr>
            <a:r>
              <a:rPr dirty="0" sz="1000" spc="114">
                <a:latin typeface="Cambria Math"/>
                <a:cs typeface="Cambria Math"/>
              </a:rPr>
              <a:t>𝑎</a:t>
            </a:r>
            <a:r>
              <a:rPr dirty="0" sz="1000" spc="114">
                <a:latin typeface="Cambria Math"/>
                <a:cs typeface="Cambria Math"/>
              </a:rPr>
              <a:t>	</a:t>
            </a:r>
            <a:r>
              <a:rPr dirty="0" sz="1000" spc="105">
                <a:latin typeface="Cambria Math"/>
                <a:cs typeface="Cambria Math"/>
              </a:rPr>
              <a:t>𝑏</a:t>
            </a:r>
            <a:r>
              <a:rPr dirty="0" sz="1000" spc="105">
                <a:latin typeface="Cambria Math"/>
                <a:cs typeface="Cambria Math"/>
              </a:rPr>
              <a:t>	</a:t>
            </a:r>
            <a:r>
              <a:rPr dirty="0" sz="1000" spc="90">
                <a:latin typeface="Cambria Math"/>
                <a:cs typeface="Cambria Math"/>
              </a:rPr>
              <a:t>𝑐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3155314" y="3665854"/>
            <a:ext cx="1007744" cy="0"/>
          </a:xfrm>
          <a:custGeom>
            <a:avLst/>
            <a:gdLst/>
            <a:ahLst/>
            <a:cxnLst/>
            <a:rect l="l" t="t" r="r" b="b"/>
            <a:pathLst>
              <a:path w="1007745" h="0">
                <a:moveTo>
                  <a:pt x="0" y="0"/>
                </a:moveTo>
                <a:lnTo>
                  <a:pt x="10076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4583557" y="3525138"/>
            <a:ext cx="2609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5)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1018336" y="3366769"/>
            <a:ext cx="56515" cy="38100"/>
          </a:xfrm>
          <a:custGeom>
            <a:avLst/>
            <a:gdLst/>
            <a:ahLst/>
            <a:cxnLst/>
            <a:rect l="l" t="t" r="r" b="b"/>
            <a:pathLst>
              <a:path w="56515" h="38100">
                <a:moveTo>
                  <a:pt x="0" y="38100"/>
                </a:moveTo>
                <a:lnTo>
                  <a:pt x="56387" y="38100"/>
                </a:lnTo>
                <a:lnTo>
                  <a:pt x="56387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074724" y="3385819"/>
            <a:ext cx="5412740" cy="0"/>
          </a:xfrm>
          <a:custGeom>
            <a:avLst/>
            <a:gdLst/>
            <a:ahLst/>
            <a:cxnLst/>
            <a:rect l="l" t="t" r="r" b="b"/>
            <a:pathLst>
              <a:path w="5412740" h="0">
                <a:moveTo>
                  <a:pt x="0" y="0"/>
                </a:moveTo>
                <a:lnTo>
                  <a:pt x="5412612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074724" y="3418585"/>
            <a:ext cx="5412740" cy="0"/>
          </a:xfrm>
          <a:custGeom>
            <a:avLst/>
            <a:gdLst/>
            <a:ahLst/>
            <a:cxnLst/>
            <a:rect l="l" t="t" r="r" b="b"/>
            <a:pathLst>
              <a:path w="5412740" h="0">
                <a:moveTo>
                  <a:pt x="0" y="0"/>
                </a:moveTo>
                <a:lnTo>
                  <a:pt x="5412612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6487414" y="3366769"/>
            <a:ext cx="56515" cy="38100"/>
          </a:xfrm>
          <a:custGeom>
            <a:avLst/>
            <a:gdLst/>
            <a:ahLst/>
            <a:cxnLst/>
            <a:rect l="l" t="t" r="r" b="b"/>
            <a:pathLst>
              <a:path w="56515" h="38100">
                <a:moveTo>
                  <a:pt x="0" y="38100"/>
                </a:moveTo>
                <a:lnTo>
                  <a:pt x="56387" y="38100"/>
                </a:lnTo>
                <a:lnTo>
                  <a:pt x="56387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018336" y="4008754"/>
            <a:ext cx="56515" cy="38100"/>
          </a:xfrm>
          <a:custGeom>
            <a:avLst/>
            <a:gdLst/>
            <a:ahLst/>
            <a:cxnLst/>
            <a:rect l="l" t="t" r="r" b="b"/>
            <a:pathLst>
              <a:path w="56515" h="38100">
                <a:moveTo>
                  <a:pt x="0" y="38100"/>
                </a:moveTo>
                <a:lnTo>
                  <a:pt x="56387" y="38100"/>
                </a:lnTo>
                <a:lnTo>
                  <a:pt x="56387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074724" y="4027804"/>
            <a:ext cx="5412740" cy="0"/>
          </a:xfrm>
          <a:custGeom>
            <a:avLst/>
            <a:gdLst/>
            <a:ahLst/>
            <a:cxnLst/>
            <a:rect l="l" t="t" r="r" b="b"/>
            <a:pathLst>
              <a:path w="5412740" h="0">
                <a:moveTo>
                  <a:pt x="0" y="0"/>
                </a:moveTo>
                <a:lnTo>
                  <a:pt x="5412612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074724" y="3995038"/>
            <a:ext cx="5412740" cy="0"/>
          </a:xfrm>
          <a:custGeom>
            <a:avLst/>
            <a:gdLst/>
            <a:ahLst/>
            <a:cxnLst/>
            <a:rect l="l" t="t" r="r" b="b"/>
            <a:pathLst>
              <a:path w="5412740" h="0">
                <a:moveTo>
                  <a:pt x="0" y="0"/>
                </a:moveTo>
                <a:lnTo>
                  <a:pt x="5412612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6487414" y="4008754"/>
            <a:ext cx="56515" cy="38100"/>
          </a:xfrm>
          <a:custGeom>
            <a:avLst/>
            <a:gdLst/>
            <a:ahLst/>
            <a:cxnLst/>
            <a:rect l="l" t="t" r="r" b="b"/>
            <a:pathLst>
              <a:path w="56515" h="38100">
                <a:moveTo>
                  <a:pt x="0" y="38100"/>
                </a:moveTo>
                <a:lnTo>
                  <a:pt x="56387" y="38100"/>
                </a:lnTo>
                <a:lnTo>
                  <a:pt x="56387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037386" y="3366769"/>
            <a:ext cx="0" cy="680085"/>
          </a:xfrm>
          <a:custGeom>
            <a:avLst/>
            <a:gdLst/>
            <a:ahLst/>
            <a:cxnLst/>
            <a:rect l="l" t="t" r="r" b="b"/>
            <a:pathLst>
              <a:path w="0" h="680085">
                <a:moveTo>
                  <a:pt x="0" y="0"/>
                </a:moveTo>
                <a:lnTo>
                  <a:pt x="0" y="680085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070152" y="3414013"/>
            <a:ext cx="0" cy="586105"/>
          </a:xfrm>
          <a:custGeom>
            <a:avLst/>
            <a:gdLst/>
            <a:ahLst/>
            <a:cxnLst/>
            <a:rect l="l" t="t" r="r" b="b"/>
            <a:pathLst>
              <a:path w="0" h="586104">
                <a:moveTo>
                  <a:pt x="0" y="0"/>
                </a:moveTo>
                <a:lnTo>
                  <a:pt x="0" y="585597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6524752" y="3366769"/>
            <a:ext cx="0" cy="680085"/>
          </a:xfrm>
          <a:custGeom>
            <a:avLst/>
            <a:gdLst/>
            <a:ahLst/>
            <a:cxnLst/>
            <a:rect l="l" t="t" r="r" b="b"/>
            <a:pathLst>
              <a:path w="0" h="680085">
                <a:moveTo>
                  <a:pt x="0" y="0"/>
                </a:moveTo>
                <a:lnTo>
                  <a:pt x="0" y="680085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6491985" y="3414013"/>
            <a:ext cx="0" cy="586105"/>
          </a:xfrm>
          <a:custGeom>
            <a:avLst/>
            <a:gdLst/>
            <a:ahLst/>
            <a:cxnLst/>
            <a:rect l="l" t="t" r="r" b="b"/>
            <a:pathLst>
              <a:path w="0" h="586104">
                <a:moveTo>
                  <a:pt x="0" y="0"/>
                </a:moveTo>
                <a:lnTo>
                  <a:pt x="0" y="585597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1130604" y="4323714"/>
            <a:ext cx="31769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Subtracting Eq. (4) from Eq. </a:t>
            </a:r>
            <a:r>
              <a:rPr dirty="0" sz="1400">
                <a:latin typeface="Times New Roman"/>
                <a:cs typeface="Times New Roman"/>
              </a:rPr>
              <a:t>(2a), </a:t>
            </a:r>
            <a:r>
              <a:rPr dirty="0" sz="1400" spc="-5">
                <a:latin typeface="Times New Roman"/>
                <a:cs typeface="Times New Roman"/>
              </a:rPr>
              <a:t>we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obtain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733167" y="4683378"/>
            <a:ext cx="1128395" cy="3752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726440">
              <a:lnSpc>
                <a:spcPts val="1375"/>
              </a:lnSpc>
              <a:spcBef>
                <a:spcPts val="105"/>
              </a:spcBef>
            </a:pPr>
            <a:r>
              <a:rPr dirty="0" sz="1400" spc="-20">
                <a:latin typeface="Cambria Math"/>
                <a:cs typeface="Cambria Math"/>
              </a:rPr>
              <a:t>𝑅</a:t>
            </a:r>
            <a:r>
              <a:rPr dirty="0" baseline="-16666" sz="1500" spc="300">
                <a:latin typeface="Cambria Math"/>
                <a:cs typeface="Cambria Math"/>
              </a:rPr>
              <a:t>𝑎</a:t>
            </a:r>
            <a:r>
              <a:rPr dirty="0" sz="1400" spc="-20">
                <a:latin typeface="Cambria Math"/>
                <a:cs typeface="Cambria Math"/>
              </a:rPr>
              <a:t>𝑅</a:t>
            </a:r>
            <a:r>
              <a:rPr dirty="0" baseline="-16666" sz="1500" spc="157">
                <a:latin typeface="Cambria Math"/>
                <a:cs typeface="Cambria Math"/>
              </a:rPr>
              <a:t>𝑏</a:t>
            </a:r>
            <a:endParaRPr baseline="-16666" sz="1500">
              <a:latin typeface="Cambria Math"/>
              <a:cs typeface="Cambria Math"/>
            </a:endParaRPr>
          </a:p>
          <a:p>
            <a:pPr>
              <a:lnSpc>
                <a:spcPts val="1375"/>
              </a:lnSpc>
            </a:pPr>
            <a:r>
              <a:rPr dirty="0" sz="1400">
                <a:latin typeface="Cambria Math"/>
                <a:cs typeface="Cambria Math"/>
              </a:rPr>
              <a:t>𝑅</a:t>
            </a:r>
            <a:r>
              <a:rPr dirty="0" baseline="-16666" sz="1500">
                <a:latin typeface="Cambria Math"/>
                <a:cs typeface="Cambria Math"/>
              </a:rPr>
              <a:t>3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55">
                <a:latin typeface="Cambria Math"/>
                <a:cs typeface="Cambria Math"/>
              </a:rPr>
              <a:t> </a:t>
            </a:r>
            <a:r>
              <a:rPr dirty="0" baseline="-37698" sz="2100">
                <a:latin typeface="Cambria Math"/>
                <a:cs typeface="Cambria Math"/>
              </a:rPr>
              <a:t>𝑅</a:t>
            </a:r>
            <a:endParaRPr baseline="-37698" sz="2100">
              <a:latin typeface="Cambria Math"/>
              <a:cs typeface="Cambria Math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394583" y="4937886"/>
            <a:ext cx="7092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+ 𝑅 +</a:t>
            </a:r>
            <a:r>
              <a:rPr dirty="0" sz="1400" spc="-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𝑅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266566" y="5026278"/>
            <a:ext cx="89852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  <a:tabLst>
                <a:tab pos="411480" algn="l"/>
                <a:tab pos="821055" algn="l"/>
              </a:tabLst>
            </a:pPr>
            <a:r>
              <a:rPr dirty="0" sz="1000" spc="114">
                <a:latin typeface="Cambria Math"/>
                <a:cs typeface="Cambria Math"/>
              </a:rPr>
              <a:t>𝑎</a:t>
            </a:r>
            <a:r>
              <a:rPr dirty="0" sz="1000" spc="114">
                <a:latin typeface="Cambria Math"/>
                <a:cs typeface="Cambria Math"/>
              </a:rPr>
              <a:t>	</a:t>
            </a:r>
            <a:r>
              <a:rPr dirty="0" sz="1000" spc="105">
                <a:latin typeface="Cambria Math"/>
                <a:cs typeface="Cambria Math"/>
              </a:rPr>
              <a:t>𝑏</a:t>
            </a:r>
            <a:r>
              <a:rPr dirty="0" sz="1000" spc="105">
                <a:latin typeface="Cambria Math"/>
                <a:cs typeface="Cambria Math"/>
              </a:rPr>
              <a:t>	</a:t>
            </a:r>
            <a:r>
              <a:rPr dirty="0" sz="1000" spc="90">
                <a:latin typeface="Cambria Math"/>
                <a:cs typeface="Cambria Math"/>
              </a:rPr>
              <a:t>𝑐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3155314" y="4959730"/>
            <a:ext cx="1007744" cy="0"/>
          </a:xfrm>
          <a:custGeom>
            <a:avLst/>
            <a:gdLst/>
            <a:ahLst/>
            <a:cxnLst/>
            <a:rect l="l" t="t" r="r" b="b"/>
            <a:pathLst>
              <a:path w="1007745" h="0">
                <a:moveTo>
                  <a:pt x="0" y="0"/>
                </a:moveTo>
                <a:lnTo>
                  <a:pt x="10076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4583557" y="4819014"/>
            <a:ext cx="2609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6)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1018336" y="4661026"/>
            <a:ext cx="56515" cy="38100"/>
          </a:xfrm>
          <a:custGeom>
            <a:avLst/>
            <a:gdLst/>
            <a:ahLst/>
            <a:cxnLst/>
            <a:rect l="l" t="t" r="r" b="b"/>
            <a:pathLst>
              <a:path w="56515" h="38100">
                <a:moveTo>
                  <a:pt x="0" y="38100"/>
                </a:moveTo>
                <a:lnTo>
                  <a:pt x="56387" y="38100"/>
                </a:lnTo>
                <a:lnTo>
                  <a:pt x="56387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074724" y="4680076"/>
            <a:ext cx="5412740" cy="0"/>
          </a:xfrm>
          <a:custGeom>
            <a:avLst/>
            <a:gdLst/>
            <a:ahLst/>
            <a:cxnLst/>
            <a:rect l="l" t="t" r="r" b="b"/>
            <a:pathLst>
              <a:path w="5412740" h="0">
                <a:moveTo>
                  <a:pt x="0" y="0"/>
                </a:moveTo>
                <a:lnTo>
                  <a:pt x="5412612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074724" y="4712842"/>
            <a:ext cx="5412740" cy="0"/>
          </a:xfrm>
          <a:custGeom>
            <a:avLst/>
            <a:gdLst/>
            <a:ahLst/>
            <a:cxnLst/>
            <a:rect l="l" t="t" r="r" b="b"/>
            <a:pathLst>
              <a:path w="5412740" h="0">
                <a:moveTo>
                  <a:pt x="0" y="0"/>
                </a:moveTo>
                <a:lnTo>
                  <a:pt x="5412612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6487414" y="4661026"/>
            <a:ext cx="56515" cy="38100"/>
          </a:xfrm>
          <a:custGeom>
            <a:avLst/>
            <a:gdLst/>
            <a:ahLst/>
            <a:cxnLst/>
            <a:rect l="l" t="t" r="r" b="b"/>
            <a:pathLst>
              <a:path w="56515" h="38100">
                <a:moveTo>
                  <a:pt x="0" y="38100"/>
                </a:moveTo>
                <a:lnTo>
                  <a:pt x="56387" y="38100"/>
                </a:lnTo>
                <a:lnTo>
                  <a:pt x="56387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018336" y="5301106"/>
            <a:ext cx="56515" cy="38100"/>
          </a:xfrm>
          <a:custGeom>
            <a:avLst/>
            <a:gdLst/>
            <a:ahLst/>
            <a:cxnLst/>
            <a:rect l="l" t="t" r="r" b="b"/>
            <a:pathLst>
              <a:path w="56515" h="38100">
                <a:moveTo>
                  <a:pt x="0" y="38100"/>
                </a:moveTo>
                <a:lnTo>
                  <a:pt x="56387" y="38100"/>
                </a:lnTo>
                <a:lnTo>
                  <a:pt x="56387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074724" y="5320156"/>
            <a:ext cx="5412740" cy="0"/>
          </a:xfrm>
          <a:custGeom>
            <a:avLst/>
            <a:gdLst/>
            <a:ahLst/>
            <a:cxnLst/>
            <a:rect l="l" t="t" r="r" b="b"/>
            <a:pathLst>
              <a:path w="5412740" h="0">
                <a:moveTo>
                  <a:pt x="0" y="0"/>
                </a:moveTo>
                <a:lnTo>
                  <a:pt x="5412612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1074724" y="5287390"/>
            <a:ext cx="5412740" cy="0"/>
          </a:xfrm>
          <a:custGeom>
            <a:avLst/>
            <a:gdLst/>
            <a:ahLst/>
            <a:cxnLst/>
            <a:rect l="l" t="t" r="r" b="b"/>
            <a:pathLst>
              <a:path w="5412740" h="0">
                <a:moveTo>
                  <a:pt x="0" y="0"/>
                </a:moveTo>
                <a:lnTo>
                  <a:pt x="5412612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6487414" y="5301106"/>
            <a:ext cx="56515" cy="38100"/>
          </a:xfrm>
          <a:custGeom>
            <a:avLst/>
            <a:gdLst/>
            <a:ahLst/>
            <a:cxnLst/>
            <a:rect l="l" t="t" r="r" b="b"/>
            <a:pathLst>
              <a:path w="56515" h="38100">
                <a:moveTo>
                  <a:pt x="0" y="38100"/>
                </a:moveTo>
                <a:lnTo>
                  <a:pt x="56387" y="38100"/>
                </a:lnTo>
                <a:lnTo>
                  <a:pt x="56387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1037386" y="4661026"/>
            <a:ext cx="0" cy="678180"/>
          </a:xfrm>
          <a:custGeom>
            <a:avLst/>
            <a:gdLst/>
            <a:ahLst/>
            <a:cxnLst/>
            <a:rect l="l" t="t" r="r" b="b"/>
            <a:pathLst>
              <a:path w="0" h="678179">
                <a:moveTo>
                  <a:pt x="0" y="0"/>
                </a:moveTo>
                <a:lnTo>
                  <a:pt x="0" y="67818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1070152" y="4708270"/>
            <a:ext cx="0" cy="584200"/>
          </a:xfrm>
          <a:custGeom>
            <a:avLst/>
            <a:gdLst/>
            <a:ahLst/>
            <a:cxnLst/>
            <a:rect l="l" t="t" r="r" b="b"/>
            <a:pathLst>
              <a:path w="0" h="584200">
                <a:moveTo>
                  <a:pt x="0" y="0"/>
                </a:moveTo>
                <a:lnTo>
                  <a:pt x="0" y="583692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6524752" y="4661026"/>
            <a:ext cx="0" cy="678180"/>
          </a:xfrm>
          <a:custGeom>
            <a:avLst/>
            <a:gdLst/>
            <a:ahLst/>
            <a:cxnLst/>
            <a:rect l="l" t="t" r="r" b="b"/>
            <a:pathLst>
              <a:path w="0" h="678179">
                <a:moveTo>
                  <a:pt x="0" y="0"/>
                </a:moveTo>
                <a:lnTo>
                  <a:pt x="0" y="67818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6491985" y="4708270"/>
            <a:ext cx="0" cy="584200"/>
          </a:xfrm>
          <a:custGeom>
            <a:avLst/>
            <a:gdLst/>
            <a:ahLst/>
            <a:cxnLst/>
            <a:rect l="l" t="t" r="r" b="b"/>
            <a:pathLst>
              <a:path w="0" h="584200">
                <a:moveTo>
                  <a:pt x="0" y="0"/>
                </a:moveTo>
                <a:lnTo>
                  <a:pt x="0" y="583692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 txBox="1"/>
          <p:nvPr/>
        </p:nvSpPr>
        <p:spPr>
          <a:xfrm>
            <a:off x="1130604" y="5423128"/>
            <a:ext cx="5302885" cy="18713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43600"/>
              </a:lnSpc>
              <a:spcBef>
                <a:spcPts val="95"/>
              </a:spcBef>
            </a:pP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do not </a:t>
            </a:r>
            <a:r>
              <a:rPr dirty="0" sz="1400" spc="-5">
                <a:latin typeface="Times New Roman"/>
                <a:cs typeface="Times New Roman"/>
              </a:rPr>
              <a:t>need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memorize Eqs. </a:t>
            </a:r>
            <a:r>
              <a:rPr dirty="0" sz="1400">
                <a:latin typeface="Times New Roman"/>
                <a:cs typeface="Times New Roman"/>
              </a:rPr>
              <a:t>(4) </a:t>
            </a:r>
            <a:r>
              <a:rPr dirty="0" sz="1400" spc="-5">
                <a:latin typeface="Times New Roman"/>
                <a:cs typeface="Times New Roman"/>
              </a:rPr>
              <a:t>to (6). To </a:t>
            </a:r>
            <a:r>
              <a:rPr dirty="0" sz="1400">
                <a:latin typeface="Times New Roman"/>
                <a:cs typeface="Times New Roman"/>
              </a:rPr>
              <a:t>transform a network to </a:t>
            </a:r>
            <a:r>
              <a:rPr dirty="0" sz="1400" spc="-15">
                <a:latin typeface="Times New Roman"/>
                <a:cs typeface="Times New Roman"/>
              </a:rPr>
              <a:t>Y,  </a:t>
            </a:r>
            <a:r>
              <a:rPr dirty="0" sz="1400" spc="-5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create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extra node </a:t>
            </a:r>
            <a:r>
              <a:rPr dirty="0" sz="1400">
                <a:latin typeface="Times New Roman"/>
                <a:cs typeface="Times New Roman"/>
              </a:rPr>
              <a:t>n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shown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Fig. </a:t>
            </a:r>
            <a:r>
              <a:rPr dirty="0" sz="1400" spc="-10">
                <a:latin typeface="Times New Roman"/>
                <a:cs typeface="Times New Roman"/>
              </a:rPr>
              <a:t>2.49 </a:t>
            </a:r>
            <a:r>
              <a:rPr dirty="0" sz="1400" spc="-5">
                <a:latin typeface="Times New Roman"/>
                <a:cs typeface="Times New Roman"/>
              </a:rPr>
              <a:t>and follow this  conversion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rule:</a:t>
            </a:r>
            <a:endParaRPr sz="1400">
              <a:latin typeface="Times New Roman"/>
              <a:cs typeface="Times New Roman"/>
            </a:endParaRPr>
          </a:p>
          <a:p>
            <a:pPr marL="12700" marR="127635">
              <a:lnSpc>
                <a:spcPct val="145700"/>
              </a:lnSpc>
            </a:pPr>
            <a:r>
              <a:rPr dirty="0" sz="1400" b="1" i="1">
                <a:latin typeface="Times New Roman"/>
                <a:cs typeface="Times New Roman"/>
              </a:rPr>
              <a:t>Each </a:t>
            </a:r>
            <a:r>
              <a:rPr dirty="0" sz="1400" spc="-5" b="1" i="1">
                <a:latin typeface="Times New Roman"/>
                <a:cs typeface="Times New Roman"/>
              </a:rPr>
              <a:t>resistor </a:t>
            </a:r>
            <a:r>
              <a:rPr dirty="0" sz="1400" b="1" i="1">
                <a:latin typeface="Times New Roman"/>
                <a:cs typeface="Times New Roman"/>
              </a:rPr>
              <a:t>in </a:t>
            </a:r>
            <a:r>
              <a:rPr dirty="0" sz="1400" spc="-5" b="1" i="1">
                <a:latin typeface="Times New Roman"/>
                <a:cs typeface="Times New Roman"/>
              </a:rPr>
              <a:t>the </a:t>
            </a:r>
            <a:r>
              <a:rPr dirty="0" sz="1400" b="1" i="1">
                <a:latin typeface="Times New Roman"/>
                <a:cs typeface="Times New Roman"/>
              </a:rPr>
              <a:t>Y </a:t>
            </a:r>
            <a:r>
              <a:rPr dirty="0" sz="1400" spc="-5" b="1" i="1">
                <a:latin typeface="Times New Roman"/>
                <a:cs typeface="Times New Roman"/>
              </a:rPr>
              <a:t>network is </a:t>
            </a:r>
            <a:r>
              <a:rPr dirty="0" sz="1400" b="1" i="1">
                <a:latin typeface="Times New Roman"/>
                <a:cs typeface="Times New Roman"/>
              </a:rPr>
              <a:t>the </a:t>
            </a:r>
            <a:r>
              <a:rPr dirty="0" sz="1400" spc="-5" b="1" i="1">
                <a:latin typeface="Times New Roman"/>
                <a:cs typeface="Times New Roman"/>
              </a:rPr>
              <a:t>product </a:t>
            </a:r>
            <a:r>
              <a:rPr dirty="0" sz="1400" b="1" i="1">
                <a:latin typeface="Times New Roman"/>
                <a:cs typeface="Times New Roman"/>
              </a:rPr>
              <a:t>of the </a:t>
            </a:r>
            <a:r>
              <a:rPr dirty="0" sz="1400" spc="-5" b="1" i="1">
                <a:latin typeface="Times New Roman"/>
                <a:cs typeface="Times New Roman"/>
              </a:rPr>
              <a:t>resistors in </a:t>
            </a:r>
            <a:r>
              <a:rPr dirty="0" sz="1400" b="1" i="1">
                <a:latin typeface="Times New Roman"/>
                <a:cs typeface="Times New Roman"/>
              </a:rPr>
              <a:t>the </a:t>
            </a:r>
            <a:r>
              <a:rPr dirty="0" sz="1400" spc="-5" b="1" i="1">
                <a:latin typeface="Times New Roman"/>
                <a:cs typeface="Times New Roman"/>
              </a:rPr>
              <a:t>two  </a:t>
            </a:r>
            <a:r>
              <a:rPr dirty="0" sz="1400" spc="-5" b="1" i="1">
                <a:latin typeface="Times New Roman"/>
                <a:cs typeface="Times New Roman"/>
              </a:rPr>
              <a:t>adjacent </a:t>
            </a:r>
            <a:r>
              <a:rPr dirty="0" sz="1400">
                <a:latin typeface="Cambria Math"/>
                <a:cs typeface="Cambria Math"/>
              </a:rPr>
              <a:t>∆ </a:t>
            </a:r>
            <a:r>
              <a:rPr dirty="0" sz="1400" spc="-5" b="1" i="1">
                <a:latin typeface="Times New Roman"/>
                <a:cs typeface="Times New Roman"/>
              </a:rPr>
              <a:t>branches, divided </a:t>
            </a:r>
            <a:r>
              <a:rPr dirty="0" sz="1400" b="1" i="1">
                <a:latin typeface="Times New Roman"/>
                <a:cs typeface="Times New Roman"/>
              </a:rPr>
              <a:t>by the </a:t>
            </a:r>
            <a:r>
              <a:rPr dirty="0" sz="1400" spc="-15" b="1" i="1">
                <a:latin typeface="Times New Roman"/>
                <a:cs typeface="Times New Roman"/>
              </a:rPr>
              <a:t>sum </a:t>
            </a:r>
            <a:r>
              <a:rPr dirty="0" sz="1400" b="1" i="1">
                <a:latin typeface="Times New Roman"/>
                <a:cs typeface="Times New Roman"/>
              </a:rPr>
              <a:t>of the </a:t>
            </a:r>
            <a:r>
              <a:rPr dirty="0" sz="1400" spc="-5" b="1" i="1">
                <a:latin typeface="Times New Roman"/>
                <a:cs typeface="Times New Roman"/>
              </a:rPr>
              <a:t>three </a:t>
            </a:r>
            <a:r>
              <a:rPr dirty="0" sz="1400">
                <a:latin typeface="Cambria Math"/>
                <a:cs typeface="Cambria Math"/>
              </a:rPr>
              <a:t>∆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resistors.</a:t>
            </a: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720"/>
              </a:spcBef>
            </a:pPr>
            <a:r>
              <a:rPr dirty="0" sz="1400" spc="-5">
                <a:latin typeface="Times New Roman"/>
                <a:cs typeface="Times New Roman"/>
              </a:rPr>
              <a:t>One can follow this rule and obtain Eqs. </a:t>
            </a:r>
            <a:r>
              <a:rPr dirty="0" sz="1400">
                <a:latin typeface="Times New Roman"/>
                <a:cs typeface="Times New Roman"/>
              </a:rPr>
              <a:t>(4) to </a:t>
            </a:r>
            <a:r>
              <a:rPr dirty="0" sz="1400" spc="-5">
                <a:latin typeface="Times New Roman"/>
                <a:cs typeface="Times New Roman"/>
              </a:rPr>
              <a:t>(6) from </a:t>
            </a:r>
            <a:r>
              <a:rPr dirty="0" sz="1400">
                <a:latin typeface="Times New Roman"/>
                <a:cs typeface="Times New Roman"/>
              </a:rPr>
              <a:t>Fig.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4.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67" name="object 6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  <p:sp>
        <p:nvSpPr>
          <p:cNvPr id="65" name="object 65"/>
          <p:cNvSpPr txBox="1"/>
          <p:nvPr/>
        </p:nvSpPr>
        <p:spPr>
          <a:xfrm>
            <a:off x="4208145" y="8897873"/>
            <a:ext cx="2190115" cy="515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19480">
              <a:lnSpc>
                <a:spcPts val="1290"/>
              </a:lnSpc>
              <a:spcBef>
                <a:spcPts val="100"/>
              </a:spcBef>
            </a:pPr>
            <a:r>
              <a:rPr dirty="0" sz="1100" spc="-5">
                <a:latin typeface="Times New Roman"/>
                <a:cs typeface="Times New Roman"/>
              </a:rPr>
              <a:t>Fig. </a:t>
            </a:r>
            <a:r>
              <a:rPr dirty="0" sz="1100">
                <a:latin typeface="Times New Roman"/>
                <a:cs typeface="Times New Roman"/>
              </a:rPr>
              <a:t>4</a:t>
            </a:r>
            <a:endParaRPr sz="1100">
              <a:latin typeface="Times New Roman"/>
              <a:cs typeface="Times New Roman"/>
            </a:endParaRPr>
          </a:p>
          <a:p>
            <a:pPr marL="147955" marR="5080" indent="-135890">
              <a:lnSpc>
                <a:spcPts val="1270"/>
              </a:lnSpc>
              <a:spcBef>
                <a:spcPts val="55"/>
              </a:spcBef>
            </a:pPr>
            <a:r>
              <a:rPr dirty="0" sz="1100" spc="-5">
                <a:latin typeface="Times New Roman"/>
                <a:cs typeface="Times New Roman"/>
              </a:rPr>
              <a:t>Superposition </a:t>
            </a:r>
            <a:r>
              <a:rPr dirty="0" sz="1100" spc="-10">
                <a:latin typeface="Times New Roman"/>
                <a:cs typeface="Times New Roman"/>
              </a:rPr>
              <a:t>of </a:t>
            </a:r>
            <a:r>
              <a:rPr dirty="0" sz="1100">
                <a:latin typeface="Times New Roman"/>
                <a:cs typeface="Times New Roman"/>
              </a:rPr>
              <a:t>Y </a:t>
            </a:r>
            <a:r>
              <a:rPr dirty="0" sz="1100" spc="-5">
                <a:latin typeface="Times New Roman"/>
                <a:cs typeface="Times New Roman"/>
              </a:rPr>
              <a:t>and networks </a:t>
            </a:r>
            <a:r>
              <a:rPr dirty="0" sz="1100">
                <a:latin typeface="Times New Roman"/>
                <a:cs typeface="Times New Roman"/>
              </a:rPr>
              <a:t>as an  aid in </a:t>
            </a:r>
            <a:r>
              <a:rPr dirty="0" sz="1100" spc="-5">
                <a:latin typeface="Times New Roman"/>
                <a:cs typeface="Times New Roman"/>
              </a:rPr>
              <a:t>transforming </a:t>
            </a:r>
            <a:r>
              <a:rPr dirty="0" sz="1100">
                <a:latin typeface="Times New Roman"/>
                <a:cs typeface="Times New Roman"/>
              </a:rPr>
              <a:t>one </a:t>
            </a:r>
            <a:r>
              <a:rPr dirty="0" sz="1100" spc="-5">
                <a:latin typeface="Times New Roman"/>
                <a:cs typeface="Times New Roman"/>
              </a:rPr>
              <a:t>to </a:t>
            </a:r>
            <a:r>
              <a:rPr dirty="0" sz="1100">
                <a:latin typeface="Times New Roman"/>
                <a:cs typeface="Times New Roman"/>
              </a:rPr>
              <a:t>the</a:t>
            </a:r>
            <a:r>
              <a:rPr dirty="0" sz="1100" spc="-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other</a:t>
            </a:r>
            <a:r>
              <a:rPr dirty="0" sz="900">
                <a:latin typeface="Times New Roman"/>
                <a:cs typeface="Times New Roman"/>
              </a:rPr>
              <a:t>.</a:t>
            </a:r>
            <a:endParaRPr sz="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55798" y="2082037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 h="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877947" y="2082037"/>
            <a:ext cx="1797050" cy="0"/>
          </a:xfrm>
          <a:custGeom>
            <a:avLst/>
            <a:gdLst/>
            <a:ahLst/>
            <a:cxnLst/>
            <a:rect l="l" t="t" r="r" b="b"/>
            <a:pathLst>
              <a:path w="1797050" h="0">
                <a:moveTo>
                  <a:pt x="0" y="0"/>
                </a:moveTo>
                <a:lnTo>
                  <a:pt x="179705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906645" y="2082037"/>
            <a:ext cx="200025" cy="0"/>
          </a:xfrm>
          <a:custGeom>
            <a:avLst/>
            <a:gdLst/>
            <a:ahLst/>
            <a:cxnLst/>
            <a:rect l="l" t="t" r="r" b="b"/>
            <a:pathLst>
              <a:path w="200025" h="0">
                <a:moveTo>
                  <a:pt x="0" y="0"/>
                </a:moveTo>
                <a:lnTo>
                  <a:pt x="1999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30604" y="429259"/>
            <a:ext cx="5301615" cy="21767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5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b="1">
                <a:latin typeface="Times New Roman"/>
                <a:cs typeface="Times New Roman"/>
              </a:rPr>
              <a:t>Wye </a:t>
            </a:r>
            <a:r>
              <a:rPr dirty="0" sz="1400" spc="-10" b="1">
                <a:latin typeface="Times New Roman"/>
                <a:cs typeface="Times New Roman"/>
              </a:rPr>
              <a:t>to </a:t>
            </a:r>
            <a:r>
              <a:rPr dirty="0" sz="1400" spc="-5" b="1">
                <a:latin typeface="Times New Roman"/>
                <a:cs typeface="Times New Roman"/>
              </a:rPr>
              <a:t>Delta</a:t>
            </a:r>
            <a:r>
              <a:rPr dirty="0" sz="1400" spc="1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Conversion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44300"/>
              </a:lnSpc>
              <a:spcBef>
                <a:spcPts val="5"/>
              </a:spcBef>
            </a:pPr>
            <a:r>
              <a:rPr dirty="0" sz="1400" spc="-5">
                <a:latin typeface="Times New Roman"/>
                <a:cs typeface="Times New Roman"/>
              </a:rPr>
              <a:t>To obtain the relationships necessary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convert from </a:t>
            </a:r>
            <a:r>
              <a:rPr dirty="0" sz="1400">
                <a:latin typeface="Times New Roman"/>
                <a:cs typeface="Times New Roman"/>
              </a:rPr>
              <a:t>a Y to a </a:t>
            </a:r>
            <a:r>
              <a:rPr dirty="0" sz="1400" spc="-5">
                <a:latin typeface="Cambria Math"/>
                <a:cs typeface="Cambria Math"/>
              </a:rPr>
              <a:t>∆</a:t>
            </a:r>
            <a:r>
              <a:rPr dirty="0" sz="1400" spc="-5">
                <a:latin typeface="Times New Roman"/>
                <a:cs typeface="Times New Roman"/>
              </a:rPr>
              <a:t>, </a:t>
            </a:r>
            <a:r>
              <a:rPr dirty="0" sz="1400">
                <a:latin typeface="Times New Roman"/>
                <a:cs typeface="Times New Roman"/>
              </a:rPr>
              <a:t>first  </a:t>
            </a:r>
            <a:r>
              <a:rPr dirty="0" sz="1400" spc="-5">
                <a:latin typeface="Times New Roman"/>
                <a:cs typeface="Times New Roman"/>
              </a:rPr>
              <a:t>divide Eq. </a:t>
            </a:r>
            <a:r>
              <a:rPr dirty="0" sz="1400">
                <a:latin typeface="Times New Roman"/>
                <a:cs typeface="Times New Roman"/>
              </a:rPr>
              <a:t>(6) by </a:t>
            </a:r>
            <a:r>
              <a:rPr dirty="0" sz="1400" spc="-5">
                <a:latin typeface="Times New Roman"/>
                <a:cs typeface="Times New Roman"/>
              </a:rPr>
              <a:t>Eq.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(4):</a:t>
            </a:r>
            <a:endParaRPr sz="1400">
              <a:latin typeface="Times New Roman"/>
              <a:cs typeface="Times New Roman"/>
            </a:endParaRPr>
          </a:p>
          <a:p>
            <a:pPr algn="ctr" marR="1905">
              <a:lnSpc>
                <a:spcPct val="100000"/>
              </a:lnSpc>
              <a:spcBef>
                <a:spcPts val="695"/>
              </a:spcBef>
              <a:tabLst>
                <a:tab pos="421640" algn="l"/>
                <a:tab pos="2450465" algn="l"/>
              </a:tabLst>
            </a:pPr>
            <a:r>
              <a:rPr dirty="0" sz="1400">
                <a:latin typeface="Cambria Math"/>
                <a:cs typeface="Cambria Math"/>
              </a:rPr>
              <a:t>𝑅</a:t>
            </a:r>
            <a:r>
              <a:rPr dirty="0" baseline="-16666" sz="1500">
                <a:latin typeface="Cambria Math"/>
                <a:cs typeface="Cambria Math"/>
              </a:rPr>
              <a:t>3	</a:t>
            </a:r>
            <a:r>
              <a:rPr dirty="0" sz="1400" spc="25">
                <a:latin typeface="Cambria Math"/>
                <a:cs typeface="Cambria Math"/>
              </a:rPr>
              <a:t>(𝑅</a:t>
            </a:r>
            <a:r>
              <a:rPr dirty="0" baseline="-16666" sz="1500" spc="37">
                <a:latin typeface="Cambria Math"/>
                <a:cs typeface="Cambria Math"/>
              </a:rPr>
              <a:t>𝑎</a:t>
            </a:r>
            <a:r>
              <a:rPr dirty="0" sz="1400" spc="25">
                <a:latin typeface="Cambria Math"/>
                <a:cs typeface="Cambria Math"/>
              </a:rPr>
              <a:t>𝑅</a:t>
            </a:r>
            <a:r>
              <a:rPr dirty="0" baseline="-16666" sz="1500" spc="37">
                <a:latin typeface="Cambria Math"/>
                <a:cs typeface="Cambria Math"/>
              </a:rPr>
              <a:t>𝑏</a:t>
            </a:r>
            <a:r>
              <a:rPr dirty="0" sz="1400" spc="25">
                <a:latin typeface="Cambria Math"/>
                <a:cs typeface="Cambria Math"/>
              </a:rPr>
              <a:t>)</a:t>
            </a:r>
            <a:r>
              <a:rPr dirty="0" baseline="1984" sz="2100" spc="37">
                <a:latin typeface="Cambria Math"/>
                <a:cs typeface="Cambria Math"/>
              </a:rPr>
              <a:t>⁄</a:t>
            </a:r>
            <a:r>
              <a:rPr dirty="0" sz="1400" spc="25">
                <a:latin typeface="Cambria Math"/>
                <a:cs typeface="Cambria Math"/>
              </a:rPr>
              <a:t>(𝑅</a:t>
            </a:r>
            <a:r>
              <a:rPr dirty="0" baseline="-16666" sz="1500" spc="37">
                <a:latin typeface="Cambria Math"/>
                <a:cs typeface="Cambria Math"/>
              </a:rPr>
              <a:t>𝑎 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15">
                <a:latin typeface="Cambria Math"/>
                <a:cs typeface="Cambria Math"/>
              </a:rPr>
              <a:t>𝑅</a:t>
            </a:r>
            <a:r>
              <a:rPr dirty="0" baseline="-16666" sz="1500" spc="22">
                <a:latin typeface="Cambria Math"/>
                <a:cs typeface="Cambria Math"/>
              </a:rPr>
              <a:t>𝑏</a:t>
            </a:r>
            <a:r>
              <a:rPr dirty="0" baseline="-16666" sz="1500" spc="12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40">
                <a:latin typeface="Cambria Math"/>
                <a:cs typeface="Cambria Math"/>
              </a:rPr>
              <a:t>𝑅</a:t>
            </a:r>
            <a:r>
              <a:rPr dirty="0" baseline="-16666" sz="1500" spc="60">
                <a:latin typeface="Cambria Math"/>
                <a:cs typeface="Cambria Math"/>
              </a:rPr>
              <a:t>𝑐</a:t>
            </a:r>
            <a:r>
              <a:rPr dirty="0" sz="1400" spc="40">
                <a:latin typeface="Cambria Math"/>
                <a:cs typeface="Cambria Math"/>
              </a:rPr>
              <a:t>)	</a:t>
            </a:r>
            <a:r>
              <a:rPr dirty="0" sz="1400" spc="20">
                <a:latin typeface="Cambria Math"/>
                <a:cs typeface="Cambria Math"/>
              </a:rPr>
              <a:t>𝑅</a:t>
            </a:r>
            <a:r>
              <a:rPr dirty="0" baseline="-16666" sz="1500" spc="30">
                <a:latin typeface="Cambria Math"/>
                <a:cs typeface="Cambria Math"/>
              </a:rPr>
              <a:t>𝑎</a:t>
            </a:r>
            <a:endParaRPr baseline="-16666" sz="1500">
              <a:latin typeface="Cambria Math"/>
              <a:cs typeface="Cambria Math"/>
            </a:endParaRPr>
          </a:p>
          <a:p>
            <a:pPr marL="1326515">
              <a:lnSpc>
                <a:spcPts val="1185"/>
              </a:lnSpc>
              <a:spcBef>
                <a:spcPts val="325"/>
              </a:spcBef>
            </a:pPr>
            <a:r>
              <a:rPr dirty="0" sz="1400">
                <a:latin typeface="Cambria Math"/>
                <a:cs typeface="Cambria Math"/>
              </a:rPr>
              <a:t>𝑅 </a:t>
            </a:r>
            <a:r>
              <a:rPr dirty="0" baseline="37698" sz="2100">
                <a:latin typeface="Cambria Math"/>
                <a:cs typeface="Cambria Math"/>
              </a:rPr>
              <a:t>= </a:t>
            </a:r>
            <a:r>
              <a:rPr dirty="0" sz="1400">
                <a:latin typeface="Cambria Math"/>
                <a:cs typeface="Cambria Math"/>
              </a:rPr>
              <a:t>(𝑅 𝑅 )</a:t>
            </a:r>
            <a:r>
              <a:rPr dirty="0" baseline="1984" sz="2100">
                <a:latin typeface="Cambria Math"/>
                <a:cs typeface="Cambria Math"/>
              </a:rPr>
              <a:t>⁄</a:t>
            </a:r>
            <a:r>
              <a:rPr dirty="0" sz="1400">
                <a:latin typeface="Cambria Math"/>
                <a:cs typeface="Cambria Math"/>
              </a:rPr>
              <a:t>(𝑅 + 𝑅 + 𝑅 ) </a:t>
            </a:r>
            <a:r>
              <a:rPr dirty="0" baseline="37698" sz="2100">
                <a:latin typeface="Cambria Math"/>
                <a:cs typeface="Cambria Math"/>
              </a:rPr>
              <a:t>=</a:t>
            </a:r>
            <a:r>
              <a:rPr dirty="0" baseline="37698" sz="2100" spc="112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𝑅</a:t>
            </a:r>
            <a:endParaRPr sz="1400">
              <a:latin typeface="Cambria Math"/>
              <a:cs typeface="Cambria Math"/>
            </a:endParaRPr>
          </a:p>
          <a:p>
            <a:pPr algn="ctr" marL="95885">
              <a:lnSpc>
                <a:spcPts val="705"/>
              </a:lnSpc>
              <a:tabLst>
                <a:tab pos="601980" algn="l"/>
                <a:tab pos="1231900" algn="l"/>
                <a:tab pos="1643380" algn="l"/>
                <a:tab pos="2051685" algn="l"/>
                <a:tab pos="2550160" algn="l"/>
              </a:tabLst>
            </a:pPr>
            <a:r>
              <a:rPr dirty="0" sz="1000" spc="20">
                <a:latin typeface="Cambria Math"/>
                <a:cs typeface="Cambria Math"/>
              </a:rPr>
              <a:t>1	</a:t>
            </a:r>
            <a:r>
              <a:rPr dirty="0" sz="1000" spc="55">
                <a:latin typeface="Cambria Math"/>
                <a:cs typeface="Cambria Math"/>
              </a:rPr>
              <a:t>𝑏  </a:t>
            </a:r>
            <a:r>
              <a:rPr dirty="0" sz="1000" spc="190">
                <a:latin typeface="Cambria Math"/>
                <a:cs typeface="Cambria Math"/>
              </a:rPr>
              <a:t> </a:t>
            </a:r>
            <a:r>
              <a:rPr dirty="0" sz="1000" spc="40">
                <a:latin typeface="Cambria Math"/>
                <a:cs typeface="Cambria Math"/>
              </a:rPr>
              <a:t>𝑐	</a:t>
            </a:r>
            <a:r>
              <a:rPr dirty="0" sz="1000" spc="60">
                <a:latin typeface="Cambria Math"/>
                <a:cs typeface="Cambria Math"/>
              </a:rPr>
              <a:t>𝑎	</a:t>
            </a:r>
            <a:r>
              <a:rPr dirty="0" sz="1000" spc="55">
                <a:latin typeface="Cambria Math"/>
                <a:cs typeface="Cambria Math"/>
              </a:rPr>
              <a:t>𝑏	</a:t>
            </a:r>
            <a:r>
              <a:rPr dirty="0" sz="1000" spc="40">
                <a:latin typeface="Cambria Math"/>
                <a:cs typeface="Cambria Math"/>
              </a:rPr>
              <a:t>𝑐	</a:t>
            </a:r>
            <a:r>
              <a:rPr dirty="0" sz="1000" spc="5">
                <a:latin typeface="Cambria Math"/>
                <a:cs typeface="Cambria Math"/>
              </a:rPr>
              <a:t>𝐶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dirty="0" sz="1400" spc="-5">
                <a:latin typeface="Times New Roman"/>
                <a:cs typeface="Times New Roman"/>
              </a:rPr>
              <a:t>Or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74846" y="2878581"/>
            <a:ext cx="1047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14">
                <a:latin typeface="Cambria Math"/>
                <a:cs typeface="Cambria Math"/>
              </a:rPr>
              <a:t>𝑎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63595" y="2654554"/>
            <a:ext cx="829310" cy="3752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45134">
              <a:lnSpc>
                <a:spcPts val="1375"/>
              </a:lnSpc>
              <a:spcBef>
                <a:spcPts val="100"/>
              </a:spcBef>
            </a:pPr>
            <a:r>
              <a:rPr dirty="0" sz="1400" spc="-20">
                <a:latin typeface="Cambria Math"/>
                <a:cs typeface="Cambria Math"/>
              </a:rPr>
              <a:t>𝑅</a:t>
            </a:r>
            <a:r>
              <a:rPr dirty="0" baseline="-16666" sz="1500" spc="262">
                <a:latin typeface="Cambria Math"/>
                <a:cs typeface="Cambria Math"/>
              </a:rPr>
              <a:t>𝑐</a:t>
            </a:r>
            <a:r>
              <a:rPr dirty="0" sz="1400" spc="-20">
                <a:latin typeface="Cambria Math"/>
                <a:cs typeface="Cambria Math"/>
              </a:rPr>
              <a:t>𝑅</a:t>
            </a:r>
            <a:r>
              <a:rPr dirty="0" baseline="-16666" sz="1500" spc="30">
                <a:latin typeface="Cambria Math"/>
                <a:cs typeface="Cambria Math"/>
              </a:rPr>
              <a:t>3</a:t>
            </a:r>
            <a:endParaRPr baseline="-16666" sz="1500">
              <a:latin typeface="Cambria Math"/>
              <a:cs typeface="Cambria Math"/>
            </a:endParaRPr>
          </a:p>
          <a:p>
            <a:pPr marL="12700">
              <a:lnSpc>
                <a:spcPts val="1375"/>
              </a:lnSpc>
              <a:tabLst>
                <a:tab pos="262255" algn="l"/>
              </a:tabLst>
            </a:pPr>
            <a:r>
              <a:rPr dirty="0" sz="1400">
                <a:latin typeface="Cambria Math"/>
                <a:cs typeface="Cambria Math"/>
              </a:rPr>
              <a:t>𝑅	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91153" y="2909061"/>
            <a:ext cx="2057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5">
                <a:latin typeface="Cambria Math"/>
                <a:cs typeface="Cambria Math"/>
              </a:rPr>
              <a:t>𝑅</a:t>
            </a:r>
            <a:r>
              <a:rPr dirty="0" baseline="-16666" sz="1500" spc="30">
                <a:latin typeface="Cambria Math"/>
                <a:cs typeface="Cambria Math"/>
              </a:rPr>
              <a:t>1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809365" y="2930905"/>
            <a:ext cx="376555" cy="0"/>
          </a:xfrm>
          <a:custGeom>
            <a:avLst/>
            <a:gdLst/>
            <a:ahLst/>
            <a:cxnLst/>
            <a:rect l="l" t="t" r="r" b="b"/>
            <a:pathLst>
              <a:path w="376554" h="0">
                <a:moveTo>
                  <a:pt x="0" y="0"/>
                </a:moveTo>
                <a:lnTo>
                  <a:pt x="37642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457323" y="3787775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 h="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879470" y="3787775"/>
            <a:ext cx="1797050" cy="0"/>
          </a:xfrm>
          <a:custGeom>
            <a:avLst/>
            <a:gdLst/>
            <a:ahLst/>
            <a:cxnLst/>
            <a:rect l="l" t="t" r="r" b="b"/>
            <a:pathLst>
              <a:path w="1797050" h="0">
                <a:moveTo>
                  <a:pt x="0" y="0"/>
                </a:moveTo>
                <a:lnTo>
                  <a:pt x="179705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908169" y="3787775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 h="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130604" y="3124174"/>
            <a:ext cx="3977640" cy="1187450"/>
          </a:xfrm>
          <a:prstGeom prst="rect">
            <a:avLst/>
          </a:prstGeom>
        </p:spPr>
        <p:txBody>
          <a:bodyPr wrap="square" lIns="0" tIns="996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85"/>
              </a:spcBef>
            </a:pPr>
            <a:r>
              <a:rPr dirty="0" sz="1400" spc="-5">
                <a:latin typeface="Times New Roman"/>
                <a:cs typeface="Times New Roman"/>
              </a:rPr>
              <a:t>Then divide Eq. </a:t>
            </a:r>
            <a:r>
              <a:rPr dirty="0" sz="1400" spc="5">
                <a:latin typeface="Times New Roman"/>
                <a:cs typeface="Times New Roman"/>
              </a:rPr>
              <a:t>(6) </a:t>
            </a:r>
            <a:r>
              <a:rPr dirty="0" sz="1400" spc="-5">
                <a:latin typeface="Times New Roman"/>
                <a:cs typeface="Times New Roman"/>
              </a:rPr>
              <a:t>by Eq.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(5)</a:t>
            </a:r>
            <a:endParaRPr sz="1400">
              <a:latin typeface="Times New Roman"/>
              <a:cs typeface="Times New Roman"/>
            </a:endParaRPr>
          </a:p>
          <a:p>
            <a:pPr algn="ctr" marL="1313815">
              <a:lnSpc>
                <a:spcPct val="100000"/>
              </a:lnSpc>
              <a:spcBef>
                <a:spcPts val="685"/>
              </a:spcBef>
              <a:tabLst>
                <a:tab pos="1736089" algn="l"/>
                <a:tab pos="3764279" algn="l"/>
              </a:tabLst>
            </a:pPr>
            <a:r>
              <a:rPr dirty="0" sz="1400" spc="-20">
                <a:latin typeface="Cambria Math"/>
                <a:cs typeface="Cambria Math"/>
              </a:rPr>
              <a:t>𝑅</a:t>
            </a:r>
            <a:r>
              <a:rPr dirty="0" baseline="-16666" sz="1500" spc="30">
                <a:latin typeface="Cambria Math"/>
                <a:cs typeface="Cambria Math"/>
              </a:rPr>
              <a:t>3</a:t>
            </a:r>
            <a:r>
              <a:rPr dirty="0" baseline="-16666" sz="1500">
                <a:latin typeface="Cambria Math"/>
                <a:cs typeface="Cambria Math"/>
              </a:rPr>
              <a:t>	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-20">
                <a:latin typeface="Cambria Math"/>
                <a:cs typeface="Cambria Math"/>
              </a:rPr>
              <a:t>𝑅</a:t>
            </a:r>
            <a:r>
              <a:rPr dirty="0" baseline="-16666" sz="1500" spc="300">
                <a:latin typeface="Cambria Math"/>
                <a:cs typeface="Cambria Math"/>
              </a:rPr>
              <a:t>𝑎</a:t>
            </a:r>
            <a:r>
              <a:rPr dirty="0" sz="1400" spc="-35">
                <a:latin typeface="Cambria Math"/>
                <a:cs typeface="Cambria Math"/>
              </a:rPr>
              <a:t>𝑅</a:t>
            </a:r>
            <a:r>
              <a:rPr dirty="0" baseline="-16666" sz="1500" spc="284">
                <a:latin typeface="Cambria Math"/>
                <a:cs typeface="Cambria Math"/>
              </a:rPr>
              <a:t>𝑏</a:t>
            </a:r>
            <a:r>
              <a:rPr dirty="0" sz="1400" spc="-20">
                <a:latin typeface="Cambria Math"/>
                <a:cs typeface="Cambria Math"/>
              </a:rPr>
              <a:t>)</a:t>
            </a:r>
            <a:r>
              <a:rPr dirty="0" baseline="1984" sz="2100">
                <a:latin typeface="Cambria Math"/>
                <a:cs typeface="Cambria Math"/>
              </a:rPr>
              <a:t>⁄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-20">
                <a:latin typeface="Cambria Math"/>
                <a:cs typeface="Cambria Math"/>
              </a:rPr>
              <a:t>𝑅</a:t>
            </a:r>
            <a:r>
              <a:rPr dirty="0" baseline="-16666" sz="1500" spc="172">
                <a:latin typeface="Cambria Math"/>
                <a:cs typeface="Cambria Math"/>
              </a:rPr>
              <a:t>𝑎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82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-20">
                <a:latin typeface="Cambria Math"/>
                <a:cs typeface="Cambria Math"/>
              </a:rPr>
              <a:t>𝑅</a:t>
            </a:r>
            <a:r>
              <a:rPr dirty="0" baseline="-16666" sz="1500" spc="157">
                <a:latin typeface="Cambria Math"/>
                <a:cs typeface="Cambria Math"/>
              </a:rPr>
              <a:t>𝑏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82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-20">
                <a:latin typeface="Cambria Math"/>
                <a:cs typeface="Cambria Math"/>
              </a:rPr>
              <a:t>𝑅</a:t>
            </a:r>
            <a:r>
              <a:rPr dirty="0" baseline="-16666" sz="1500" spc="277">
                <a:latin typeface="Cambria Math"/>
                <a:cs typeface="Cambria Math"/>
              </a:rPr>
              <a:t>𝑐</a:t>
            </a:r>
            <a:r>
              <a:rPr dirty="0" sz="1400">
                <a:latin typeface="Cambria Math"/>
                <a:cs typeface="Cambria Math"/>
              </a:rPr>
              <a:t>)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-20">
                <a:latin typeface="Cambria Math"/>
                <a:cs typeface="Cambria Math"/>
              </a:rPr>
              <a:t>𝑅</a:t>
            </a:r>
            <a:r>
              <a:rPr dirty="0" baseline="-16666" sz="1500" spc="157">
                <a:latin typeface="Cambria Math"/>
                <a:cs typeface="Cambria Math"/>
              </a:rPr>
              <a:t>𝑏</a:t>
            </a:r>
            <a:endParaRPr baseline="-16666" sz="1500">
              <a:latin typeface="Cambria Math"/>
              <a:cs typeface="Cambria Math"/>
            </a:endParaRPr>
          </a:p>
          <a:p>
            <a:pPr marL="1326515">
              <a:lnSpc>
                <a:spcPts val="1185"/>
              </a:lnSpc>
              <a:spcBef>
                <a:spcPts val="325"/>
              </a:spcBef>
            </a:pPr>
            <a:r>
              <a:rPr dirty="0" sz="1400">
                <a:latin typeface="Cambria Math"/>
                <a:cs typeface="Cambria Math"/>
              </a:rPr>
              <a:t>𝑅 </a:t>
            </a:r>
            <a:r>
              <a:rPr dirty="0" baseline="37698" sz="2100">
                <a:latin typeface="Cambria Math"/>
                <a:cs typeface="Cambria Math"/>
              </a:rPr>
              <a:t>= </a:t>
            </a:r>
            <a:r>
              <a:rPr dirty="0" sz="1400">
                <a:latin typeface="Cambria Math"/>
                <a:cs typeface="Cambria Math"/>
              </a:rPr>
              <a:t>(𝑅 𝑅 )</a:t>
            </a:r>
            <a:r>
              <a:rPr dirty="0" baseline="1984" sz="2100">
                <a:latin typeface="Cambria Math"/>
                <a:cs typeface="Cambria Math"/>
              </a:rPr>
              <a:t>⁄</a:t>
            </a:r>
            <a:r>
              <a:rPr dirty="0" sz="1400">
                <a:latin typeface="Cambria Math"/>
                <a:cs typeface="Cambria Math"/>
              </a:rPr>
              <a:t>(𝑅 + 𝑅 + 𝑅 ) </a:t>
            </a:r>
            <a:r>
              <a:rPr dirty="0" baseline="37698" sz="2100">
                <a:latin typeface="Cambria Math"/>
                <a:cs typeface="Cambria Math"/>
              </a:rPr>
              <a:t>=</a:t>
            </a:r>
            <a:r>
              <a:rPr dirty="0" baseline="37698" sz="2100" spc="157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𝑅</a:t>
            </a:r>
            <a:endParaRPr sz="1400">
              <a:latin typeface="Cambria Math"/>
              <a:cs typeface="Cambria Math"/>
            </a:endParaRPr>
          </a:p>
          <a:p>
            <a:pPr algn="ctr" marL="1419225">
              <a:lnSpc>
                <a:spcPts val="705"/>
              </a:lnSpc>
              <a:tabLst>
                <a:tab pos="1920239" algn="l"/>
                <a:tab pos="2553335" algn="l"/>
                <a:tab pos="2964815" algn="l"/>
                <a:tab pos="3373120" algn="l"/>
                <a:tab pos="3876040" algn="l"/>
              </a:tabLst>
            </a:pPr>
            <a:r>
              <a:rPr dirty="0" sz="1000" spc="20">
                <a:latin typeface="Cambria Math"/>
                <a:cs typeface="Cambria Math"/>
              </a:rPr>
              <a:t>2	</a:t>
            </a:r>
            <a:r>
              <a:rPr dirty="0" sz="1000" spc="60">
                <a:latin typeface="Cambria Math"/>
                <a:cs typeface="Cambria Math"/>
              </a:rPr>
              <a:t>𝑎  </a:t>
            </a:r>
            <a:r>
              <a:rPr dirty="0" sz="1000" spc="185">
                <a:latin typeface="Cambria Math"/>
                <a:cs typeface="Cambria Math"/>
              </a:rPr>
              <a:t> </a:t>
            </a:r>
            <a:r>
              <a:rPr dirty="0" sz="1000" spc="40">
                <a:latin typeface="Cambria Math"/>
                <a:cs typeface="Cambria Math"/>
              </a:rPr>
              <a:t>𝑐	</a:t>
            </a:r>
            <a:r>
              <a:rPr dirty="0" sz="1000" spc="60">
                <a:latin typeface="Cambria Math"/>
                <a:cs typeface="Cambria Math"/>
              </a:rPr>
              <a:t>𝑎	</a:t>
            </a:r>
            <a:r>
              <a:rPr dirty="0" sz="1000" spc="55">
                <a:latin typeface="Cambria Math"/>
                <a:cs typeface="Cambria Math"/>
              </a:rPr>
              <a:t>𝑏	</a:t>
            </a:r>
            <a:r>
              <a:rPr dirty="0" sz="1000" spc="40">
                <a:latin typeface="Cambria Math"/>
                <a:cs typeface="Cambria Math"/>
              </a:rPr>
              <a:t>𝑐	𝑐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dirty="0" sz="1400" spc="-5">
                <a:latin typeface="Times New Roman"/>
                <a:cs typeface="Times New Roman"/>
              </a:rPr>
              <a:t>Or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476371" y="4585842"/>
            <a:ext cx="1016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05">
                <a:latin typeface="Cambria Math"/>
                <a:cs typeface="Cambria Math"/>
              </a:rPr>
              <a:t>𝑏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365119" y="4361814"/>
            <a:ext cx="826135" cy="3752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42595">
              <a:lnSpc>
                <a:spcPts val="1375"/>
              </a:lnSpc>
              <a:spcBef>
                <a:spcPts val="105"/>
              </a:spcBef>
            </a:pPr>
            <a:r>
              <a:rPr dirty="0" sz="1400" spc="-20">
                <a:latin typeface="Cambria Math"/>
                <a:cs typeface="Cambria Math"/>
              </a:rPr>
              <a:t>𝑅</a:t>
            </a:r>
            <a:r>
              <a:rPr dirty="0" baseline="-16666" sz="1500" spc="277">
                <a:latin typeface="Cambria Math"/>
                <a:cs typeface="Cambria Math"/>
              </a:rPr>
              <a:t>𝑐</a:t>
            </a:r>
            <a:r>
              <a:rPr dirty="0" sz="1400" spc="-35">
                <a:latin typeface="Cambria Math"/>
                <a:cs typeface="Cambria Math"/>
              </a:rPr>
              <a:t>𝑅</a:t>
            </a:r>
            <a:r>
              <a:rPr dirty="0" baseline="-16666" sz="1500" spc="30">
                <a:latin typeface="Cambria Math"/>
                <a:cs typeface="Cambria Math"/>
              </a:rPr>
              <a:t>3</a:t>
            </a:r>
            <a:endParaRPr baseline="-16666" sz="1500">
              <a:latin typeface="Cambria Math"/>
              <a:cs typeface="Cambria Math"/>
            </a:endParaRPr>
          </a:p>
          <a:p>
            <a:pPr marL="12700">
              <a:lnSpc>
                <a:spcPts val="1375"/>
              </a:lnSpc>
              <a:tabLst>
                <a:tab pos="259079" algn="l"/>
              </a:tabLst>
            </a:pPr>
            <a:r>
              <a:rPr dirty="0" sz="1400">
                <a:latin typeface="Cambria Math"/>
                <a:cs typeface="Cambria Math"/>
              </a:rPr>
              <a:t>𝑅	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888104" y="4616322"/>
            <a:ext cx="2101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20">
                <a:latin typeface="Cambria Math"/>
                <a:cs typeface="Cambria Math"/>
              </a:rPr>
              <a:t>𝑅</a:t>
            </a:r>
            <a:r>
              <a:rPr dirty="0" baseline="-16666" sz="1500" spc="30">
                <a:latin typeface="Cambria Math"/>
                <a:cs typeface="Cambria Math"/>
              </a:rPr>
              <a:t>2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807840" y="4638166"/>
            <a:ext cx="376555" cy="0"/>
          </a:xfrm>
          <a:custGeom>
            <a:avLst/>
            <a:gdLst/>
            <a:ahLst/>
            <a:cxnLst/>
            <a:rect l="l" t="t" r="r" b="b"/>
            <a:pathLst>
              <a:path w="376554" h="0">
                <a:moveTo>
                  <a:pt x="0" y="0"/>
                </a:moveTo>
                <a:lnTo>
                  <a:pt x="37642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130604" y="4922646"/>
            <a:ext cx="31140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Substituting for </a:t>
            </a:r>
            <a:r>
              <a:rPr dirty="0" sz="1400" spc="20">
                <a:latin typeface="Cambria Math"/>
                <a:cs typeface="Cambria Math"/>
              </a:rPr>
              <a:t>𝑅</a:t>
            </a:r>
            <a:r>
              <a:rPr dirty="0" baseline="-16666" sz="1500" spc="30">
                <a:latin typeface="Cambria Math"/>
                <a:cs typeface="Cambria Math"/>
              </a:rPr>
              <a:t>𝑎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15">
                <a:latin typeface="Cambria Math"/>
                <a:cs typeface="Cambria Math"/>
              </a:rPr>
              <a:t>𝑅</a:t>
            </a:r>
            <a:r>
              <a:rPr dirty="0" baseline="-16666" sz="1500" spc="22">
                <a:latin typeface="Cambria Math"/>
                <a:cs typeface="Cambria Math"/>
              </a:rPr>
              <a:t>𝑏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Eq. (5)</a:t>
            </a:r>
            <a:r>
              <a:rPr dirty="0" sz="1400" spc="-1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yields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551302" y="5448426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440051" y="5360034"/>
            <a:ext cx="39941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53365" algn="l"/>
              </a:tabLst>
            </a:pPr>
            <a:r>
              <a:rPr dirty="0" sz="1400">
                <a:latin typeface="Cambria Math"/>
                <a:cs typeface="Cambria Math"/>
              </a:rPr>
              <a:t>𝑅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482466" y="5224398"/>
            <a:ext cx="10102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15">
                <a:latin typeface="Cambria Math"/>
                <a:cs typeface="Cambria Math"/>
              </a:rPr>
              <a:t>(𝑅</a:t>
            </a:r>
            <a:r>
              <a:rPr dirty="0" baseline="-16666" sz="1500" spc="22">
                <a:latin typeface="Cambria Math"/>
                <a:cs typeface="Cambria Math"/>
              </a:rPr>
              <a:t>𝑐</a:t>
            </a:r>
            <a:r>
              <a:rPr dirty="0" sz="1400" spc="15">
                <a:latin typeface="Cambria Math"/>
                <a:cs typeface="Cambria Math"/>
              </a:rPr>
              <a:t>𝑅</a:t>
            </a:r>
            <a:r>
              <a:rPr dirty="0" baseline="-16666" sz="1500" spc="22">
                <a:latin typeface="Cambria Math"/>
                <a:cs typeface="Cambria Math"/>
              </a:rPr>
              <a:t>3</a:t>
            </a:r>
            <a:r>
              <a:rPr dirty="0" baseline="1984" sz="2100" spc="22">
                <a:latin typeface="Cambria Math"/>
                <a:cs typeface="Cambria Math"/>
              </a:rPr>
              <a:t>⁄</a:t>
            </a:r>
            <a:r>
              <a:rPr dirty="0" sz="1400" spc="15">
                <a:latin typeface="Cambria Math"/>
                <a:cs typeface="Cambria Math"/>
              </a:rPr>
              <a:t>𝑅</a:t>
            </a:r>
            <a:r>
              <a:rPr dirty="0" baseline="-16666" sz="1500" spc="22">
                <a:latin typeface="Cambria Math"/>
                <a:cs typeface="Cambria Math"/>
              </a:rPr>
              <a:t>1</a:t>
            </a:r>
            <a:r>
              <a:rPr dirty="0" sz="1400" spc="15">
                <a:latin typeface="Cambria Math"/>
                <a:cs typeface="Cambria Math"/>
              </a:rPr>
              <a:t>)𝑅</a:t>
            </a:r>
            <a:r>
              <a:rPr dirty="0" baseline="-16666" sz="1500" spc="22">
                <a:latin typeface="Cambria Math"/>
                <a:cs typeface="Cambria Math"/>
              </a:rPr>
              <a:t>𝑐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876423" y="5500750"/>
            <a:ext cx="2235200" cy="0"/>
          </a:xfrm>
          <a:custGeom>
            <a:avLst/>
            <a:gdLst/>
            <a:ahLst/>
            <a:cxnLst/>
            <a:rect l="l" t="t" r="r" b="b"/>
            <a:pathLst>
              <a:path w="2235200" h="0">
                <a:moveTo>
                  <a:pt x="0" y="0"/>
                </a:moveTo>
                <a:lnTo>
                  <a:pt x="22348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2863723" y="5392648"/>
            <a:ext cx="2247900" cy="6261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03885" marR="5080" indent="-591820">
              <a:lnSpc>
                <a:spcPct val="140700"/>
              </a:lnSpc>
              <a:spcBef>
                <a:spcPts val="100"/>
              </a:spcBef>
            </a:pPr>
            <a:r>
              <a:rPr dirty="0" sz="1400" spc="20">
                <a:latin typeface="Cambria Math"/>
                <a:cs typeface="Cambria Math"/>
              </a:rPr>
              <a:t>(𝑅</a:t>
            </a:r>
            <a:r>
              <a:rPr dirty="0" baseline="-16666" sz="1500" spc="30">
                <a:latin typeface="Cambria Math"/>
                <a:cs typeface="Cambria Math"/>
              </a:rPr>
              <a:t>3</a:t>
            </a:r>
            <a:r>
              <a:rPr dirty="0" sz="1400" spc="20">
                <a:latin typeface="Cambria Math"/>
                <a:cs typeface="Cambria Math"/>
              </a:rPr>
              <a:t>𝑅</a:t>
            </a:r>
            <a:r>
              <a:rPr dirty="0" baseline="-16666" sz="1500" spc="30">
                <a:latin typeface="Cambria Math"/>
                <a:cs typeface="Cambria Math"/>
              </a:rPr>
              <a:t>𝑐</a:t>
            </a:r>
            <a:r>
              <a:rPr dirty="0" baseline="1984" sz="2100" spc="30">
                <a:latin typeface="Cambria Math"/>
                <a:cs typeface="Cambria Math"/>
              </a:rPr>
              <a:t>⁄</a:t>
            </a:r>
            <a:r>
              <a:rPr dirty="0" sz="1400" spc="20">
                <a:latin typeface="Cambria Math"/>
                <a:cs typeface="Cambria Math"/>
              </a:rPr>
              <a:t>𝑅</a:t>
            </a:r>
            <a:r>
              <a:rPr dirty="0" baseline="-16666" sz="1500" spc="30">
                <a:latin typeface="Cambria Math"/>
                <a:cs typeface="Cambria Math"/>
              </a:rPr>
              <a:t>2</a:t>
            </a:r>
            <a:r>
              <a:rPr dirty="0" sz="1400" spc="20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15">
                <a:latin typeface="Cambria Math"/>
                <a:cs typeface="Cambria Math"/>
              </a:rPr>
              <a:t>(𝑅</a:t>
            </a:r>
            <a:r>
              <a:rPr dirty="0" baseline="-16666" sz="1500" spc="22">
                <a:latin typeface="Cambria Math"/>
                <a:cs typeface="Cambria Math"/>
              </a:rPr>
              <a:t>𝑐</a:t>
            </a:r>
            <a:r>
              <a:rPr dirty="0" sz="1400" spc="15">
                <a:latin typeface="Cambria Math"/>
                <a:cs typeface="Cambria Math"/>
              </a:rPr>
              <a:t>𝑅</a:t>
            </a:r>
            <a:r>
              <a:rPr dirty="0" baseline="-16666" sz="1500" spc="22">
                <a:latin typeface="Cambria Math"/>
                <a:cs typeface="Cambria Math"/>
              </a:rPr>
              <a:t>3</a:t>
            </a:r>
            <a:r>
              <a:rPr dirty="0" baseline="1984" sz="2100" spc="22">
                <a:latin typeface="Cambria Math"/>
                <a:cs typeface="Cambria Math"/>
              </a:rPr>
              <a:t>⁄</a:t>
            </a:r>
            <a:r>
              <a:rPr dirty="0" sz="1400" spc="15">
                <a:latin typeface="Cambria Math"/>
                <a:cs typeface="Cambria Math"/>
              </a:rPr>
              <a:t>𝑅</a:t>
            </a:r>
            <a:r>
              <a:rPr dirty="0" baseline="-16666" sz="1500" spc="22">
                <a:latin typeface="Cambria Math"/>
                <a:cs typeface="Cambria Math"/>
              </a:rPr>
              <a:t>1</a:t>
            </a:r>
            <a:r>
              <a:rPr dirty="0" sz="1400" spc="15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𝑅</a:t>
            </a:r>
            <a:r>
              <a:rPr dirty="0" baseline="-16666" sz="1500" spc="15">
                <a:latin typeface="Cambria Math"/>
                <a:cs typeface="Cambria Math"/>
              </a:rPr>
              <a:t>𝑐  </a:t>
            </a:r>
            <a:r>
              <a:rPr dirty="0" sz="1400" spc="10">
                <a:latin typeface="Cambria Math"/>
                <a:cs typeface="Cambria Math"/>
              </a:rPr>
              <a:t>(𝑅</a:t>
            </a:r>
            <a:r>
              <a:rPr dirty="0" baseline="-16666" sz="1500" spc="15">
                <a:latin typeface="Cambria Math"/>
                <a:cs typeface="Cambria Math"/>
              </a:rPr>
              <a:t>3</a:t>
            </a:r>
            <a:r>
              <a:rPr dirty="0" baseline="1984" sz="2100" spc="15">
                <a:latin typeface="Cambria Math"/>
                <a:cs typeface="Cambria Math"/>
              </a:rPr>
              <a:t>⁄</a:t>
            </a:r>
            <a:r>
              <a:rPr dirty="0" sz="1400" spc="10">
                <a:latin typeface="Cambria Math"/>
                <a:cs typeface="Cambria Math"/>
              </a:rPr>
              <a:t>𝑅</a:t>
            </a:r>
            <a:r>
              <a:rPr dirty="0" baseline="-16666" sz="1500" spc="15">
                <a:latin typeface="Cambria Math"/>
                <a:cs typeface="Cambria Math"/>
              </a:rPr>
              <a:t>1</a:t>
            </a:r>
            <a:r>
              <a:rPr dirty="0" sz="1400" spc="10">
                <a:latin typeface="Cambria Math"/>
                <a:cs typeface="Cambria Math"/>
              </a:rPr>
              <a:t>)𝑅</a:t>
            </a:r>
            <a:r>
              <a:rPr dirty="0" baseline="-16666" sz="1500" spc="15">
                <a:latin typeface="Cambria Math"/>
                <a:cs typeface="Cambria Math"/>
              </a:rPr>
              <a:t>𝑐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984626" y="6055740"/>
            <a:ext cx="1774189" cy="0"/>
          </a:xfrm>
          <a:custGeom>
            <a:avLst/>
            <a:gdLst/>
            <a:ahLst/>
            <a:cxnLst/>
            <a:rect l="l" t="t" r="r" b="b"/>
            <a:pathLst>
              <a:path w="1774189" h="0">
                <a:moveTo>
                  <a:pt x="0" y="0"/>
                </a:moveTo>
                <a:lnTo>
                  <a:pt x="177418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1130604" y="6033896"/>
            <a:ext cx="3846195" cy="54610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1456055">
              <a:lnSpc>
                <a:spcPts val="1185"/>
              </a:lnSpc>
              <a:spcBef>
                <a:spcPts val="105"/>
              </a:spcBef>
            </a:pPr>
            <a:r>
              <a:rPr dirty="0" baseline="37698" sz="2100">
                <a:latin typeface="Cambria Math"/>
                <a:cs typeface="Cambria Math"/>
              </a:rPr>
              <a:t>= </a:t>
            </a:r>
            <a:r>
              <a:rPr dirty="0" sz="1400">
                <a:latin typeface="Cambria Math"/>
                <a:cs typeface="Cambria Math"/>
              </a:rPr>
              <a:t>(𝑅 </a:t>
            </a:r>
            <a:r>
              <a:rPr dirty="0" baseline="1984" sz="2100">
                <a:latin typeface="Cambria Math"/>
                <a:cs typeface="Cambria Math"/>
              </a:rPr>
              <a:t>⁄</a:t>
            </a:r>
            <a:r>
              <a:rPr dirty="0" sz="1400">
                <a:latin typeface="Cambria Math"/>
                <a:cs typeface="Cambria Math"/>
              </a:rPr>
              <a:t>𝑅 ) + (𝑅 </a:t>
            </a:r>
            <a:r>
              <a:rPr dirty="0" baseline="1984" sz="2100">
                <a:latin typeface="Cambria Math"/>
                <a:cs typeface="Cambria Math"/>
              </a:rPr>
              <a:t>⁄</a:t>
            </a:r>
            <a:r>
              <a:rPr dirty="0" sz="1400">
                <a:latin typeface="Cambria Math"/>
                <a:cs typeface="Cambria Math"/>
              </a:rPr>
              <a:t>𝑅 ) +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algn="ctr" marL="1431925">
              <a:lnSpc>
                <a:spcPts val="705"/>
              </a:lnSpc>
              <a:tabLst>
                <a:tab pos="1721485" algn="l"/>
                <a:tab pos="2272030" algn="l"/>
                <a:tab pos="2557145" algn="l"/>
              </a:tabLst>
            </a:pPr>
            <a:r>
              <a:rPr dirty="0" sz="1000" spc="20">
                <a:latin typeface="Cambria Math"/>
                <a:cs typeface="Cambria Math"/>
              </a:rPr>
              <a:t>3	2	3	1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dirty="0" sz="1400" spc="-5">
                <a:latin typeface="Times New Roman"/>
                <a:cs typeface="Times New Roman"/>
              </a:rPr>
              <a:t>Placing these over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10">
                <a:latin typeface="Times New Roman"/>
                <a:cs typeface="Times New Roman"/>
              </a:rPr>
              <a:t>common </a:t>
            </a:r>
            <a:r>
              <a:rPr dirty="0" sz="1400" spc="-5">
                <a:latin typeface="Times New Roman"/>
                <a:cs typeface="Times New Roman"/>
              </a:rPr>
              <a:t>denominator, we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obtain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501010" y="6864476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389758" y="6776084"/>
            <a:ext cx="39941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53365" algn="l"/>
              </a:tabLst>
            </a:pPr>
            <a:r>
              <a:rPr dirty="0" sz="1400">
                <a:latin typeface="Cambria Math"/>
                <a:cs typeface="Cambria Math"/>
              </a:rPr>
              <a:t>𝑅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575430" y="6640448"/>
            <a:ext cx="83629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15">
                <a:latin typeface="Cambria Math"/>
                <a:cs typeface="Cambria Math"/>
              </a:rPr>
              <a:t>(𝑅</a:t>
            </a:r>
            <a:r>
              <a:rPr dirty="0" baseline="-16666" sz="1500" spc="22">
                <a:latin typeface="Cambria Math"/>
                <a:cs typeface="Cambria Math"/>
              </a:rPr>
              <a:t>3</a:t>
            </a:r>
            <a:r>
              <a:rPr dirty="0" sz="1400" spc="15">
                <a:latin typeface="Cambria Math"/>
                <a:cs typeface="Cambria Math"/>
              </a:rPr>
              <a:t>𝑅</a:t>
            </a:r>
            <a:r>
              <a:rPr dirty="0" baseline="-16666" sz="1500" spc="22">
                <a:latin typeface="Cambria Math"/>
                <a:cs typeface="Cambria Math"/>
              </a:rPr>
              <a:t>𝑐</a:t>
            </a:r>
            <a:r>
              <a:rPr dirty="0" baseline="1984" sz="2100" spc="22">
                <a:latin typeface="Cambria Math"/>
                <a:cs typeface="Cambria Math"/>
              </a:rPr>
              <a:t>⁄</a:t>
            </a:r>
            <a:r>
              <a:rPr dirty="0" sz="1400" spc="15">
                <a:latin typeface="Cambria Math"/>
                <a:cs typeface="Cambria Math"/>
              </a:rPr>
              <a:t>𝑅</a:t>
            </a:r>
            <a:r>
              <a:rPr dirty="0" baseline="-16666" sz="1500" spc="22">
                <a:latin typeface="Cambria Math"/>
                <a:cs typeface="Cambria Math"/>
              </a:rPr>
              <a:t>1</a:t>
            </a:r>
            <a:r>
              <a:rPr dirty="0" sz="1400" spc="15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993263" y="6983348"/>
            <a:ext cx="29083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1</a:t>
            </a:r>
            <a:r>
              <a:rPr dirty="0" sz="1000" spc="145">
                <a:latin typeface="Cambria Math"/>
                <a:cs typeface="Cambria Math"/>
              </a:rPr>
              <a:t> </a:t>
            </a:r>
            <a:r>
              <a:rPr dirty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813430" y="6894956"/>
            <a:ext cx="23615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(𝑅 𝑅 + 𝑅 𝑅 + 𝑅 𝑅 )</a:t>
            </a:r>
            <a:r>
              <a:rPr dirty="0" baseline="1984" sz="2100">
                <a:latin typeface="Cambria Math"/>
                <a:cs typeface="Cambria Math"/>
              </a:rPr>
              <a:t>⁄</a:t>
            </a:r>
            <a:r>
              <a:rPr dirty="0" sz="1400">
                <a:latin typeface="Cambria Math"/>
                <a:cs typeface="Cambria Math"/>
              </a:rPr>
              <a:t>(𝑅 𝑅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2826130" y="6916800"/>
            <a:ext cx="2335530" cy="0"/>
          </a:xfrm>
          <a:custGeom>
            <a:avLst/>
            <a:gdLst/>
            <a:ahLst/>
            <a:cxnLst/>
            <a:rect l="l" t="t" r="r" b="b"/>
            <a:pathLst>
              <a:path w="2335529" h="0">
                <a:moveTo>
                  <a:pt x="0" y="0"/>
                </a:moveTo>
                <a:lnTo>
                  <a:pt x="233540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2895726" y="7318628"/>
            <a:ext cx="1587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575430" y="6949401"/>
            <a:ext cx="1518285" cy="473075"/>
          </a:xfrm>
          <a:prstGeom prst="rect">
            <a:avLst/>
          </a:prstGeom>
        </p:spPr>
        <p:txBody>
          <a:bodyPr wrap="square" lIns="0" tIns="45720" rIns="0" bIns="0" rtlCol="0" vert="horz">
            <a:spAutoFit/>
          </a:bodyPr>
          <a:lstStyle/>
          <a:p>
            <a:pPr marL="20320">
              <a:lnSpc>
                <a:spcPct val="100000"/>
              </a:lnSpc>
              <a:spcBef>
                <a:spcPts val="360"/>
              </a:spcBef>
              <a:tabLst>
                <a:tab pos="614680" algn="l"/>
                <a:tab pos="1239520" algn="l"/>
              </a:tabLst>
            </a:pPr>
            <a:r>
              <a:rPr dirty="0" sz="1000" spc="20">
                <a:latin typeface="Cambria Math"/>
                <a:cs typeface="Cambria Math"/>
              </a:rPr>
              <a:t>1  </a:t>
            </a:r>
            <a:r>
              <a:rPr dirty="0" sz="1000" spc="235">
                <a:latin typeface="Cambria Math"/>
                <a:cs typeface="Cambria Math"/>
              </a:rPr>
              <a:t> </a:t>
            </a:r>
            <a:r>
              <a:rPr dirty="0" sz="1000" spc="20">
                <a:latin typeface="Cambria Math"/>
                <a:cs typeface="Cambria Math"/>
              </a:rPr>
              <a:t>3	2  </a:t>
            </a:r>
            <a:r>
              <a:rPr dirty="0" sz="1000" spc="235">
                <a:latin typeface="Cambria Math"/>
                <a:cs typeface="Cambria Math"/>
              </a:rPr>
              <a:t> </a:t>
            </a:r>
            <a:r>
              <a:rPr dirty="0" sz="1000" spc="20">
                <a:latin typeface="Cambria Math"/>
                <a:cs typeface="Cambria Math"/>
              </a:rPr>
              <a:t>3	1</a:t>
            </a:r>
            <a:r>
              <a:rPr dirty="0" sz="1000" spc="145">
                <a:latin typeface="Cambria Math"/>
                <a:cs typeface="Cambria Math"/>
              </a:rPr>
              <a:t> </a:t>
            </a:r>
            <a:r>
              <a:rPr dirty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dirty="0" sz="1400" spc="20">
                <a:latin typeface="Cambria Math"/>
                <a:cs typeface="Cambria Math"/>
              </a:rPr>
              <a:t>𝑅</a:t>
            </a:r>
            <a:r>
              <a:rPr dirty="0" baseline="-16666" sz="1500" spc="30">
                <a:latin typeface="Cambria Math"/>
                <a:cs typeface="Cambria Math"/>
              </a:rPr>
              <a:t>2</a:t>
            </a:r>
            <a:r>
              <a:rPr dirty="0" sz="1400" spc="20">
                <a:latin typeface="Cambria Math"/>
                <a:cs typeface="Cambria Math"/>
              </a:rPr>
              <a:t>𝑅</a:t>
            </a:r>
            <a:r>
              <a:rPr dirty="0" baseline="-16666" sz="1500" spc="30">
                <a:latin typeface="Cambria Math"/>
                <a:cs typeface="Cambria Math"/>
              </a:rPr>
              <a:t>3</a:t>
            </a:r>
            <a:r>
              <a:rPr dirty="0" sz="1400" spc="20">
                <a:latin typeface="Cambria Math"/>
                <a:cs typeface="Cambria Math"/>
              </a:rPr>
              <a:t>𝑅</a:t>
            </a:r>
            <a:r>
              <a:rPr dirty="0" baseline="-16666" sz="1500" spc="30">
                <a:latin typeface="Cambria Math"/>
                <a:cs typeface="Cambria Math"/>
              </a:rPr>
              <a:t>𝑐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078607" y="7437501"/>
            <a:ext cx="15817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">
                <a:latin typeface="Cambria Math"/>
                <a:cs typeface="Cambria Math"/>
              </a:rPr>
              <a:t>𝑅</a:t>
            </a:r>
            <a:r>
              <a:rPr dirty="0" baseline="-16666" sz="1500" spc="7">
                <a:latin typeface="Cambria Math"/>
                <a:cs typeface="Cambria Math"/>
              </a:rPr>
              <a:t>1</a:t>
            </a:r>
            <a:r>
              <a:rPr dirty="0" sz="1400" spc="5">
                <a:latin typeface="Cambria Math"/>
                <a:cs typeface="Cambria Math"/>
              </a:rPr>
              <a:t>𝑅</a:t>
            </a:r>
            <a:r>
              <a:rPr dirty="0" baseline="-16666" sz="1500" spc="7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5">
                <a:latin typeface="Cambria Math"/>
                <a:cs typeface="Cambria Math"/>
              </a:rPr>
              <a:t>𝑅</a:t>
            </a:r>
            <a:r>
              <a:rPr dirty="0" baseline="-16666" sz="1500" spc="7">
                <a:latin typeface="Cambria Math"/>
                <a:cs typeface="Cambria Math"/>
              </a:rPr>
              <a:t>1</a:t>
            </a:r>
            <a:r>
              <a:rPr dirty="0" sz="1400" spc="5">
                <a:latin typeface="Cambria Math"/>
                <a:cs typeface="Cambria Math"/>
              </a:rPr>
              <a:t>𝑅</a:t>
            </a:r>
            <a:r>
              <a:rPr dirty="0" baseline="-16666" sz="1500" spc="7">
                <a:latin typeface="Cambria Math"/>
                <a:cs typeface="Cambria Math"/>
              </a:rPr>
              <a:t>3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190">
                <a:latin typeface="Cambria Math"/>
                <a:cs typeface="Cambria Math"/>
              </a:rPr>
              <a:t> </a:t>
            </a:r>
            <a:r>
              <a:rPr dirty="0" sz="1400" spc="15">
                <a:latin typeface="Cambria Math"/>
                <a:cs typeface="Cambria Math"/>
              </a:rPr>
              <a:t>𝑅</a:t>
            </a:r>
            <a:r>
              <a:rPr dirty="0" baseline="-16666" sz="1500" spc="22">
                <a:latin typeface="Cambria Math"/>
                <a:cs typeface="Cambria Math"/>
              </a:rPr>
              <a:t>2</a:t>
            </a:r>
            <a:r>
              <a:rPr dirty="0" sz="1400" spc="15">
                <a:latin typeface="Cambria Math"/>
                <a:cs typeface="Cambria Math"/>
              </a:rPr>
              <a:t>𝑅</a:t>
            </a:r>
            <a:r>
              <a:rPr dirty="0" baseline="-16666" sz="1500" spc="22">
                <a:latin typeface="Cambria Math"/>
                <a:cs typeface="Cambria Math"/>
              </a:rPr>
              <a:t>3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3091307" y="7459344"/>
            <a:ext cx="1562735" cy="0"/>
          </a:xfrm>
          <a:custGeom>
            <a:avLst/>
            <a:gdLst/>
            <a:ahLst/>
            <a:cxnLst/>
            <a:rect l="l" t="t" r="r" b="b"/>
            <a:pathLst>
              <a:path w="1562735" h="0">
                <a:moveTo>
                  <a:pt x="0" y="0"/>
                </a:moveTo>
                <a:lnTo>
                  <a:pt x="156235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1130604" y="7740777"/>
            <a:ext cx="3327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>
                <a:latin typeface="Times New Roman"/>
                <a:cs typeface="Times New Roman"/>
              </a:rPr>
              <a:t>A</a:t>
            </a:r>
            <a:r>
              <a:rPr dirty="0" sz="1400">
                <a:latin typeface="Times New Roman"/>
                <a:cs typeface="Times New Roman"/>
              </a:rPr>
              <a:t>nd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282063" y="8234552"/>
            <a:ext cx="3810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 spc="10">
                <a:latin typeface="Cambria Math"/>
                <a:cs typeface="Cambria Math"/>
              </a:rPr>
              <a:t>𝑅</a:t>
            </a:r>
            <a:r>
              <a:rPr dirty="0" baseline="-16666" sz="1500" spc="15">
                <a:latin typeface="Cambria Math"/>
                <a:cs typeface="Cambria Math"/>
              </a:rPr>
              <a:t>𝑐</a:t>
            </a:r>
            <a:r>
              <a:rPr dirty="0" baseline="-16666" sz="1500" spc="254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698114" y="8057997"/>
            <a:ext cx="1570990" cy="535305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algn="ctr" marR="5080">
              <a:lnSpc>
                <a:spcPct val="100000"/>
              </a:lnSpc>
              <a:spcBef>
                <a:spcPts val="425"/>
              </a:spcBef>
            </a:pPr>
            <a:r>
              <a:rPr dirty="0" sz="1400" spc="5">
                <a:latin typeface="Cambria Math"/>
                <a:cs typeface="Cambria Math"/>
              </a:rPr>
              <a:t>𝑅</a:t>
            </a:r>
            <a:r>
              <a:rPr dirty="0" baseline="-16666" sz="1500" spc="7">
                <a:latin typeface="Cambria Math"/>
                <a:cs typeface="Cambria Math"/>
              </a:rPr>
              <a:t>1</a:t>
            </a:r>
            <a:r>
              <a:rPr dirty="0" sz="1400" spc="5">
                <a:latin typeface="Cambria Math"/>
                <a:cs typeface="Cambria Math"/>
              </a:rPr>
              <a:t>𝑅</a:t>
            </a:r>
            <a:r>
              <a:rPr dirty="0" baseline="-16666" sz="1500" spc="7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5">
                <a:latin typeface="Cambria Math"/>
                <a:cs typeface="Cambria Math"/>
              </a:rPr>
              <a:t>𝑅</a:t>
            </a:r>
            <a:r>
              <a:rPr dirty="0" baseline="-16666" sz="1500" spc="7">
                <a:latin typeface="Cambria Math"/>
                <a:cs typeface="Cambria Math"/>
              </a:rPr>
              <a:t>1</a:t>
            </a:r>
            <a:r>
              <a:rPr dirty="0" sz="1400" spc="5">
                <a:latin typeface="Cambria Math"/>
                <a:cs typeface="Cambria Math"/>
              </a:rPr>
              <a:t>𝑅</a:t>
            </a:r>
            <a:r>
              <a:rPr dirty="0" baseline="-16666" sz="1500" spc="7">
                <a:latin typeface="Cambria Math"/>
                <a:cs typeface="Cambria Math"/>
              </a:rPr>
              <a:t>3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sz="1400" spc="15">
                <a:latin typeface="Cambria Math"/>
                <a:cs typeface="Cambria Math"/>
              </a:rPr>
              <a:t>𝑅</a:t>
            </a:r>
            <a:r>
              <a:rPr dirty="0" baseline="-16666" sz="1500" spc="22">
                <a:latin typeface="Cambria Math"/>
                <a:cs typeface="Cambria Math"/>
              </a:rPr>
              <a:t>2</a:t>
            </a:r>
            <a:r>
              <a:rPr dirty="0" sz="1400" spc="15">
                <a:latin typeface="Cambria Math"/>
                <a:cs typeface="Cambria Math"/>
              </a:rPr>
              <a:t>𝑅</a:t>
            </a:r>
            <a:r>
              <a:rPr dirty="0" baseline="-16666" sz="1500" spc="22">
                <a:latin typeface="Cambria Math"/>
                <a:cs typeface="Cambria Math"/>
              </a:rPr>
              <a:t>3</a:t>
            </a:r>
            <a:endParaRPr baseline="-16666" sz="1500">
              <a:latin typeface="Cambria Math"/>
              <a:cs typeface="Cambria Math"/>
            </a:endParaRPr>
          </a:p>
          <a:p>
            <a:pPr algn="ctr" marR="77470">
              <a:lnSpc>
                <a:spcPct val="100000"/>
              </a:lnSpc>
              <a:spcBef>
                <a:spcPts val="325"/>
              </a:spcBef>
            </a:pPr>
            <a:r>
              <a:rPr dirty="0" sz="1400">
                <a:latin typeface="Cambria Math"/>
                <a:cs typeface="Cambria Math"/>
              </a:rPr>
              <a:t>𝑅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495166" y="8442197"/>
            <a:ext cx="863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3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2698114" y="8375268"/>
            <a:ext cx="1562735" cy="0"/>
          </a:xfrm>
          <a:custGeom>
            <a:avLst/>
            <a:gdLst/>
            <a:ahLst/>
            <a:cxnLst/>
            <a:rect l="l" t="t" r="r" b="b"/>
            <a:pathLst>
              <a:path w="1562735" h="0">
                <a:moveTo>
                  <a:pt x="0" y="0"/>
                </a:moveTo>
                <a:lnTo>
                  <a:pt x="156235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5034660" y="8234552"/>
            <a:ext cx="2609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7)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1018336" y="8076565"/>
            <a:ext cx="38100" cy="56515"/>
          </a:xfrm>
          <a:custGeom>
            <a:avLst/>
            <a:gdLst/>
            <a:ahLst/>
            <a:cxnLst/>
            <a:rect l="l" t="t" r="r" b="b"/>
            <a:pathLst>
              <a:path w="38100" h="56515">
                <a:moveTo>
                  <a:pt x="0" y="56388"/>
                </a:moveTo>
                <a:lnTo>
                  <a:pt x="38100" y="56388"/>
                </a:lnTo>
                <a:lnTo>
                  <a:pt x="38100" y="0"/>
                </a:lnTo>
                <a:lnTo>
                  <a:pt x="0" y="0"/>
                </a:lnTo>
                <a:lnTo>
                  <a:pt x="0" y="5638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018336" y="8076565"/>
            <a:ext cx="56515" cy="38100"/>
          </a:xfrm>
          <a:custGeom>
            <a:avLst/>
            <a:gdLst/>
            <a:ahLst/>
            <a:cxnLst/>
            <a:rect l="l" t="t" r="r" b="b"/>
            <a:pathLst>
              <a:path w="56515" h="38100">
                <a:moveTo>
                  <a:pt x="0" y="38100"/>
                </a:moveTo>
                <a:lnTo>
                  <a:pt x="56387" y="38100"/>
                </a:lnTo>
                <a:lnTo>
                  <a:pt x="56387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065580" y="8123808"/>
            <a:ext cx="9525" cy="9525"/>
          </a:xfrm>
          <a:custGeom>
            <a:avLst/>
            <a:gdLst/>
            <a:ahLst/>
            <a:cxnLst/>
            <a:rect l="l" t="t" r="r" b="b"/>
            <a:pathLst>
              <a:path w="9525" h="9525">
                <a:moveTo>
                  <a:pt x="0" y="9144"/>
                </a:moveTo>
                <a:lnTo>
                  <a:pt x="9143" y="9144"/>
                </a:lnTo>
                <a:lnTo>
                  <a:pt x="9143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065580" y="8123808"/>
            <a:ext cx="9525" cy="9525"/>
          </a:xfrm>
          <a:custGeom>
            <a:avLst/>
            <a:gdLst/>
            <a:ahLst/>
            <a:cxnLst/>
            <a:rect l="l" t="t" r="r" b="b"/>
            <a:pathLst>
              <a:path w="9525" h="9525">
                <a:moveTo>
                  <a:pt x="0" y="9144"/>
                </a:moveTo>
                <a:lnTo>
                  <a:pt x="9143" y="9144"/>
                </a:lnTo>
                <a:lnTo>
                  <a:pt x="9143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074724" y="8095615"/>
            <a:ext cx="5412740" cy="0"/>
          </a:xfrm>
          <a:custGeom>
            <a:avLst/>
            <a:gdLst/>
            <a:ahLst/>
            <a:cxnLst/>
            <a:rect l="l" t="t" r="r" b="b"/>
            <a:pathLst>
              <a:path w="5412740" h="0">
                <a:moveTo>
                  <a:pt x="0" y="0"/>
                </a:moveTo>
                <a:lnTo>
                  <a:pt x="5412612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074724" y="8128380"/>
            <a:ext cx="5412740" cy="0"/>
          </a:xfrm>
          <a:custGeom>
            <a:avLst/>
            <a:gdLst/>
            <a:ahLst/>
            <a:cxnLst/>
            <a:rect l="l" t="t" r="r" b="b"/>
            <a:pathLst>
              <a:path w="5412740" h="0">
                <a:moveTo>
                  <a:pt x="0" y="0"/>
                </a:moveTo>
                <a:lnTo>
                  <a:pt x="5412612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6505702" y="8076565"/>
            <a:ext cx="38100" cy="56515"/>
          </a:xfrm>
          <a:custGeom>
            <a:avLst/>
            <a:gdLst/>
            <a:ahLst/>
            <a:cxnLst/>
            <a:rect l="l" t="t" r="r" b="b"/>
            <a:pathLst>
              <a:path w="38100" h="56515">
                <a:moveTo>
                  <a:pt x="0" y="56388"/>
                </a:moveTo>
                <a:lnTo>
                  <a:pt x="38100" y="56388"/>
                </a:lnTo>
                <a:lnTo>
                  <a:pt x="38100" y="0"/>
                </a:lnTo>
                <a:lnTo>
                  <a:pt x="0" y="0"/>
                </a:lnTo>
                <a:lnTo>
                  <a:pt x="0" y="5638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6487414" y="8076565"/>
            <a:ext cx="56515" cy="38100"/>
          </a:xfrm>
          <a:custGeom>
            <a:avLst/>
            <a:gdLst/>
            <a:ahLst/>
            <a:cxnLst/>
            <a:rect l="l" t="t" r="r" b="b"/>
            <a:pathLst>
              <a:path w="56515" h="38100">
                <a:moveTo>
                  <a:pt x="0" y="38100"/>
                </a:moveTo>
                <a:lnTo>
                  <a:pt x="56387" y="38100"/>
                </a:lnTo>
                <a:lnTo>
                  <a:pt x="56387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6487414" y="8123808"/>
            <a:ext cx="9525" cy="9525"/>
          </a:xfrm>
          <a:custGeom>
            <a:avLst/>
            <a:gdLst/>
            <a:ahLst/>
            <a:cxnLst/>
            <a:rect l="l" t="t" r="r" b="b"/>
            <a:pathLst>
              <a:path w="9525" h="9525">
                <a:moveTo>
                  <a:pt x="0" y="9144"/>
                </a:moveTo>
                <a:lnTo>
                  <a:pt x="9144" y="9144"/>
                </a:lnTo>
                <a:lnTo>
                  <a:pt x="9144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6487414" y="8123808"/>
            <a:ext cx="9525" cy="9525"/>
          </a:xfrm>
          <a:custGeom>
            <a:avLst/>
            <a:gdLst/>
            <a:ahLst/>
            <a:cxnLst/>
            <a:rect l="l" t="t" r="r" b="b"/>
            <a:pathLst>
              <a:path w="9525" h="9525">
                <a:moveTo>
                  <a:pt x="0" y="9144"/>
                </a:moveTo>
                <a:lnTo>
                  <a:pt x="9144" y="9144"/>
                </a:lnTo>
                <a:lnTo>
                  <a:pt x="9144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018336" y="8700261"/>
            <a:ext cx="38100" cy="56515"/>
          </a:xfrm>
          <a:custGeom>
            <a:avLst/>
            <a:gdLst/>
            <a:ahLst/>
            <a:cxnLst/>
            <a:rect l="l" t="t" r="r" b="b"/>
            <a:pathLst>
              <a:path w="38100" h="56515">
                <a:moveTo>
                  <a:pt x="0" y="56388"/>
                </a:moveTo>
                <a:lnTo>
                  <a:pt x="38100" y="56388"/>
                </a:lnTo>
                <a:lnTo>
                  <a:pt x="38100" y="0"/>
                </a:lnTo>
                <a:lnTo>
                  <a:pt x="0" y="0"/>
                </a:lnTo>
                <a:lnTo>
                  <a:pt x="0" y="5638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018336" y="8718550"/>
            <a:ext cx="56515" cy="38100"/>
          </a:xfrm>
          <a:custGeom>
            <a:avLst/>
            <a:gdLst/>
            <a:ahLst/>
            <a:cxnLst/>
            <a:rect l="l" t="t" r="r" b="b"/>
            <a:pathLst>
              <a:path w="56515" h="38100">
                <a:moveTo>
                  <a:pt x="0" y="38099"/>
                </a:moveTo>
                <a:lnTo>
                  <a:pt x="56387" y="38099"/>
                </a:lnTo>
                <a:lnTo>
                  <a:pt x="56387" y="0"/>
                </a:lnTo>
                <a:lnTo>
                  <a:pt x="0" y="0"/>
                </a:lnTo>
                <a:lnTo>
                  <a:pt x="0" y="380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065580" y="8700261"/>
            <a:ext cx="9525" cy="9525"/>
          </a:xfrm>
          <a:custGeom>
            <a:avLst/>
            <a:gdLst/>
            <a:ahLst/>
            <a:cxnLst/>
            <a:rect l="l" t="t" r="r" b="b"/>
            <a:pathLst>
              <a:path w="9525" h="9525">
                <a:moveTo>
                  <a:pt x="0" y="9143"/>
                </a:moveTo>
                <a:lnTo>
                  <a:pt x="9143" y="9143"/>
                </a:lnTo>
                <a:lnTo>
                  <a:pt x="9143" y="0"/>
                </a:lnTo>
                <a:lnTo>
                  <a:pt x="0" y="0"/>
                </a:lnTo>
                <a:lnTo>
                  <a:pt x="0" y="91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065580" y="8700261"/>
            <a:ext cx="9525" cy="9525"/>
          </a:xfrm>
          <a:custGeom>
            <a:avLst/>
            <a:gdLst/>
            <a:ahLst/>
            <a:cxnLst/>
            <a:rect l="l" t="t" r="r" b="b"/>
            <a:pathLst>
              <a:path w="9525" h="9525">
                <a:moveTo>
                  <a:pt x="0" y="9143"/>
                </a:moveTo>
                <a:lnTo>
                  <a:pt x="9143" y="9143"/>
                </a:lnTo>
                <a:lnTo>
                  <a:pt x="9143" y="0"/>
                </a:lnTo>
                <a:lnTo>
                  <a:pt x="0" y="0"/>
                </a:lnTo>
                <a:lnTo>
                  <a:pt x="0" y="91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074724" y="8737600"/>
            <a:ext cx="5412740" cy="0"/>
          </a:xfrm>
          <a:custGeom>
            <a:avLst/>
            <a:gdLst/>
            <a:ahLst/>
            <a:cxnLst/>
            <a:rect l="l" t="t" r="r" b="b"/>
            <a:pathLst>
              <a:path w="5412740" h="0">
                <a:moveTo>
                  <a:pt x="0" y="0"/>
                </a:moveTo>
                <a:lnTo>
                  <a:pt x="5412612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074724" y="8704833"/>
            <a:ext cx="5412740" cy="0"/>
          </a:xfrm>
          <a:custGeom>
            <a:avLst/>
            <a:gdLst/>
            <a:ahLst/>
            <a:cxnLst/>
            <a:rect l="l" t="t" r="r" b="b"/>
            <a:pathLst>
              <a:path w="5412740" h="0">
                <a:moveTo>
                  <a:pt x="0" y="0"/>
                </a:moveTo>
                <a:lnTo>
                  <a:pt x="5412612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6505702" y="8700261"/>
            <a:ext cx="38100" cy="56515"/>
          </a:xfrm>
          <a:custGeom>
            <a:avLst/>
            <a:gdLst/>
            <a:ahLst/>
            <a:cxnLst/>
            <a:rect l="l" t="t" r="r" b="b"/>
            <a:pathLst>
              <a:path w="38100" h="56515">
                <a:moveTo>
                  <a:pt x="0" y="56388"/>
                </a:moveTo>
                <a:lnTo>
                  <a:pt x="38100" y="56388"/>
                </a:lnTo>
                <a:lnTo>
                  <a:pt x="38100" y="0"/>
                </a:lnTo>
                <a:lnTo>
                  <a:pt x="0" y="0"/>
                </a:lnTo>
                <a:lnTo>
                  <a:pt x="0" y="5638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6487414" y="8718550"/>
            <a:ext cx="56515" cy="38100"/>
          </a:xfrm>
          <a:custGeom>
            <a:avLst/>
            <a:gdLst/>
            <a:ahLst/>
            <a:cxnLst/>
            <a:rect l="l" t="t" r="r" b="b"/>
            <a:pathLst>
              <a:path w="56515" h="38100">
                <a:moveTo>
                  <a:pt x="0" y="38099"/>
                </a:moveTo>
                <a:lnTo>
                  <a:pt x="56387" y="38099"/>
                </a:lnTo>
                <a:lnTo>
                  <a:pt x="56387" y="0"/>
                </a:lnTo>
                <a:lnTo>
                  <a:pt x="0" y="0"/>
                </a:lnTo>
                <a:lnTo>
                  <a:pt x="0" y="380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6487414" y="8700261"/>
            <a:ext cx="9525" cy="9525"/>
          </a:xfrm>
          <a:custGeom>
            <a:avLst/>
            <a:gdLst/>
            <a:ahLst/>
            <a:cxnLst/>
            <a:rect l="l" t="t" r="r" b="b"/>
            <a:pathLst>
              <a:path w="9525" h="9525">
                <a:moveTo>
                  <a:pt x="0" y="9143"/>
                </a:moveTo>
                <a:lnTo>
                  <a:pt x="9144" y="9143"/>
                </a:lnTo>
                <a:lnTo>
                  <a:pt x="9144" y="0"/>
                </a:lnTo>
                <a:lnTo>
                  <a:pt x="0" y="0"/>
                </a:lnTo>
                <a:lnTo>
                  <a:pt x="0" y="91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6487414" y="8700261"/>
            <a:ext cx="9525" cy="9525"/>
          </a:xfrm>
          <a:custGeom>
            <a:avLst/>
            <a:gdLst/>
            <a:ahLst/>
            <a:cxnLst/>
            <a:rect l="l" t="t" r="r" b="b"/>
            <a:pathLst>
              <a:path w="9525" h="9525">
                <a:moveTo>
                  <a:pt x="0" y="9143"/>
                </a:moveTo>
                <a:lnTo>
                  <a:pt x="9144" y="9143"/>
                </a:lnTo>
                <a:lnTo>
                  <a:pt x="9144" y="0"/>
                </a:lnTo>
                <a:lnTo>
                  <a:pt x="0" y="0"/>
                </a:lnTo>
                <a:lnTo>
                  <a:pt x="0" y="91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1037386" y="8133029"/>
            <a:ext cx="0" cy="567690"/>
          </a:xfrm>
          <a:custGeom>
            <a:avLst/>
            <a:gdLst/>
            <a:ahLst/>
            <a:cxnLst/>
            <a:rect l="l" t="t" r="r" b="b"/>
            <a:pathLst>
              <a:path w="0" h="567690">
                <a:moveTo>
                  <a:pt x="0" y="0"/>
                </a:moveTo>
                <a:lnTo>
                  <a:pt x="0" y="567232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1070152" y="8133029"/>
            <a:ext cx="0" cy="567690"/>
          </a:xfrm>
          <a:custGeom>
            <a:avLst/>
            <a:gdLst/>
            <a:ahLst/>
            <a:cxnLst/>
            <a:rect l="l" t="t" r="r" b="b"/>
            <a:pathLst>
              <a:path w="0" h="567690">
                <a:moveTo>
                  <a:pt x="0" y="0"/>
                </a:moveTo>
                <a:lnTo>
                  <a:pt x="0" y="567232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6524752" y="8133029"/>
            <a:ext cx="0" cy="567690"/>
          </a:xfrm>
          <a:custGeom>
            <a:avLst/>
            <a:gdLst/>
            <a:ahLst/>
            <a:cxnLst/>
            <a:rect l="l" t="t" r="r" b="b"/>
            <a:pathLst>
              <a:path w="0" h="567690">
                <a:moveTo>
                  <a:pt x="0" y="0"/>
                </a:moveTo>
                <a:lnTo>
                  <a:pt x="0" y="567232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6491985" y="8133029"/>
            <a:ext cx="0" cy="567690"/>
          </a:xfrm>
          <a:custGeom>
            <a:avLst/>
            <a:gdLst/>
            <a:ahLst/>
            <a:cxnLst/>
            <a:rect l="l" t="t" r="r" b="b"/>
            <a:pathLst>
              <a:path w="0" h="567690">
                <a:moveTo>
                  <a:pt x="0" y="0"/>
                </a:moveTo>
                <a:lnTo>
                  <a:pt x="0" y="567232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 txBox="1"/>
          <p:nvPr/>
        </p:nvSpPr>
        <p:spPr>
          <a:xfrm>
            <a:off x="1130604" y="9038081"/>
            <a:ext cx="32962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follow the </a:t>
            </a:r>
            <a:r>
              <a:rPr dirty="0" sz="1400" spc="-5">
                <a:latin typeface="Times New Roman"/>
                <a:cs typeface="Times New Roman"/>
              </a:rPr>
              <a:t>same procedure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15">
                <a:latin typeface="Cambria Math"/>
                <a:cs typeface="Cambria Math"/>
              </a:rPr>
              <a:t>𝑅</a:t>
            </a:r>
            <a:r>
              <a:rPr dirty="0" baseline="-16666" sz="1500" spc="22">
                <a:latin typeface="Cambria Math"/>
                <a:cs typeface="Cambria Math"/>
              </a:rPr>
              <a:t>𝑏 </a:t>
            </a:r>
            <a:r>
              <a:rPr dirty="0" sz="1400" spc="-5">
                <a:latin typeface="Times New Roman"/>
                <a:cs typeface="Times New Roman"/>
              </a:rPr>
              <a:t>and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𝑅</a:t>
            </a:r>
            <a:r>
              <a:rPr dirty="0" baseline="-16666" sz="1500" spc="52">
                <a:latin typeface="Cambria Math"/>
                <a:cs typeface="Cambria Math"/>
              </a:rPr>
              <a:t>𝑎</a:t>
            </a:r>
            <a:r>
              <a:rPr dirty="0" sz="1400" spc="35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68" name="object 6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29934" y="429259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6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74442" y="1074165"/>
            <a:ext cx="3962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 spc="20">
                <a:latin typeface="Cambria Math"/>
                <a:cs typeface="Cambria Math"/>
              </a:rPr>
              <a:t>𝑅</a:t>
            </a:r>
            <a:r>
              <a:rPr dirty="0" baseline="-16666" sz="1500" spc="30">
                <a:latin typeface="Cambria Math"/>
                <a:cs typeface="Cambria Math"/>
              </a:rPr>
              <a:t>𝑎</a:t>
            </a:r>
            <a:r>
              <a:rPr dirty="0" baseline="-16666" sz="1500" spc="254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05735" y="897483"/>
            <a:ext cx="1569085" cy="535305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algn="ctr" marR="5080">
              <a:lnSpc>
                <a:spcPct val="100000"/>
              </a:lnSpc>
              <a:spcBef>
                <a:spcPts val="425"/>
              </a:spcBef>
            </a:pPr>
            <a:r>
              <a:rPr dirty="0" sz="1400" spc="5">
                <a:latin typeface="Cambria Math"/>
                <a:cs typeface="Cambria Math"/>
              </a:rPr>
              <a:t>𝑅</a:t>
            </a:r>
            <a:r>
              <a:rPr dirty="0" baseline="-16666" sz="1500" spc="7">
                <a:latin typeface="Cambria Math"/>
                <a:cs typeface="Cambria Math"/>
              </a:rPr>
              <a:t>1</a:t>
            </a:r>
            <a:r>
              <a:rPr dirty="0" sz="1400" spc="5">
                <a:latin typeface="Cambria Math"/>
                <a:cs typeface="Cambria Math"/>
              </a:rPr>
              <a:t>𝑅</a:t>
            </a:r>
            <a:r>
              <a:rPr dirty="0" baseline="-16666" sz="1500" spc="7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5">
                <a:latin typeface="Cambria Math"/>
                <a:cs typeface="Cambria Math"/>
              </a:rPr>
              <a:t>𝑅</a:t>
            </a:r>
            <a:r>
              <a:rPr dirty="0" baseline="-16666" sz="1500" spc="7">
                <a:latin typeface="Cambria Math"/>
                <a:cs typeface="Cambria Math"/>
              </a:rPr>
              <a:t>1</a:t>
            </a:r>
            <a:r>
              <a:rPr dirty="0" sz="1400" spc="5">
                <a:latin typeface="Cambria Math"/>
                <a:cs typeface="Cambria Math"/>
              </a:rPr>
              <a:t>𝑅</a:t>
            </a:r>
            <a:r>
              <a:rPr dirty="0" baseline="-16666" sz="1500" spc="7">
                <a:latin typeface="Cambria Math"/>
                <a:cs typeface="Cambria Math"/>
              </a:rPr>
              <a:t>3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2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𝑅</a:t>
            </a:r>
            <a:r>
              <a:rPr dirty="0" baseline="-16666" sz="1500" spc="15">
                <a:latin typeface="Cambria Math"/>
                <a:cs typeface="Cambria Math"/>
              </a:rPr>
              <a:t>2</a:t>
            </a:r>
            <a:r>
              <a:rPr dirty="0" sz="1400" spc="10">
                <a:latin typeface="Cambria Math"/>
                <a:cs typeface="Cambria Math"/>
              </a:rPr>
              <a:t>𝑅</a:t>
            </a:r>
            <a:r>
              <a:rPr dirty="0" baseline="-16666" sz="1500" spc="15">
                <a:latin typeface="Cambria Math"/>
                <a:cs typeface="Cambria Math"/>
              </a:rPr>
              <a:t>3</a:t>
            </a:r>
            <a:endParaRPr baseline="-16666" sz="1500">
              <a:latin typeface="Cambria Math"/>
              <a:cs typeface="Cambria Math"/>
            </a:endParaRPr>
          </a:p>
          <a:p>
            <a:pPr algn="ctr" marR="73025">
              <a:lnSpc>
                <a:spcPct val="100000"/>
              </a:lnSpc>
              <a:spcBef>
                <a:spcPts val="325"/>
              </a:spcBef>
            </a:pPr>
            <a:r>
              <a:rPr dirty="0" sz="1400">
                <a:latin typeface="Cambria Math"/>
                <a:cs typeface="Cambria Math"/>
              </a:rPr>
              <a:t>𝑅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99739" y="1281429"/>
            <a:ext cx="863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705735" y="1214881"/>
            <a:ext cx="1562735" cy="0"/>
          </a:xfrm>
          <a:custGeom>
            <a:avLst/>
            <a:gdLst/>
            <a:ahLst/>
            <a:cxnLst/>
            <a:rect l="l" t="t" r="r" b="b"/>
            <a:pathLst>
              <a:path w="1562735" h="0">
                <a:moveTo>
                  <a:pt x="0" y="0"/>
                </a:moveTo>
                <a:lnTo>
                  <a:pt x="156235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5042280" y="1074165"/>
            <a:ext cx="2609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8)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018336" y="914399"/>
            <a:ext cx="56515" cy="38100"/>
          </a:xfrm>
          <a:custGeom>
            <a:avLst/>
            <a:gdLst/>
            <a:ahLst/>
            <a:cxnLst/>
            <a:rect l="l" t="t" r="r" b="b"/>
            <a:pathLst>
              <a:path w="56515" h="38100">
                <a:moveTo>
                  <a:pt x="0" y="38100"/>
                </a:moveTo>
                <a:lnTo>
                  <a:pt x="56387" y="38100"/>
                </a:lnTo>
                <a:lnTo>
                  <a:pt x="56387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074724" y="933449"/>
            <a:ext cx="5412740" cy="0"/>
          </a:xfrm>
          <a:custGeom>
            <a:avLst/>
            <a:gdLst/>
            <a:ahLst/>
            <a:cxnLst/>
            <a:rect l="l" t="t" r="r" b="b"/>
            <a:pathLst>
              <a:path w="5412740" h="0">
                <a:moveTo>
                  <a:pt x="0" y="0"/>
                </a:moveTo>
                <a:lnTo>
                  <a:pt x="5412612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074724" y="966215"/>
            <a:ext cx="5412740" cy="0"/>
          </a:xfrm>
          <a:custGeom>
            <a:avLst/>
            <a:gdLst/>
            <a:ahLst/>
            <a:cxnLst/>
            <a:rect l="l" t="t" r="r" b="b"/>
            <a:pathLst>
              <a:path w="5412740" h="0">
                <a:moveTo>
                  <a:pt x="0" y="0"/>
                </a:moveTo>
                <a:lnTo>
                  <a:pt x="5412612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487414" y="914399"/>
            <a:ext cx="56515" cy="38100"/>
          </a:xfrm>
          <a:custGeom>
            <a:avLst/>
            <a:gdLst/>
            <a:ahLst/>
            <a:cxnLst/>
            <a:rect l="l" t="t" r="r" b="b"/>
            <a:pathLst>
              <a:path w="56515" h="38100">
                <a:moveTo>
                  <a:pt x="0" y="38100"/>
                </a:moveTo>
                <a:lnTo>
                  <a:pt x="56387" y="38100"/>
                </a:lnTo>
                <a:lnTo>
                  <a:pt x="56387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018336" y="1554733"/>
            <a:ext cx="56515" cy="38100"/>
          </a:xfrm>
          <a:custGeom>
            <a:avLst/>
            <a:gdLst/>
            <a:ahLst/>
            <a:cxnLst/>
            <a:rect l="l" t="t" r="r" b="b"/>
            <a:pathLst>
              <a:path w="56515" h="38100">
                <a:moveTo>
                  <a:pt x="0" y="38100"/>
                </a:moveTo>
                <a:lnTo>
                  <a:pt x="56387" y="38100"/>
                </a:lnTo>
                <a:lnTo>
                  <a:pt x="56387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074724" y="1573783"/>
            <a:ext cx="5412740" cy="0"/>
          </a:xfrm>
          <a:custGeom>
            <a:avLst/>
            <a:gdLst/>
            <a:ahLst/>
            <a:cxnLst/>
            <a:rect l="l" t="t" r="r" b="b"/>
            <a:pathLst>
              <a:path w="5412740" h="0">
                <a:moveTo>
                  <a:pt x="0" y="0"/>
                </a:moveTo>
                <a:lnTo>
                  <a:pt x="5412612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074724" y="1541017"/>
            <a:ext cx="5412740" cy="0"/>
          </a:xfrm>
          <a:custGeom>
            <a:avLst/>
            <a:gdLst/>
            <a:ahLst/>
            <a:cxnLst/>
            <a:rect l="l" t="t" r="r" b="b"/>
            <a:pathLst>
              <a:path w="5412740" h="0">
                <a:moveTo>
                  <a:pt x="0" y="0"/>
                </a:moveTo>
                <a:lnTo>
                  <a:pt x="5412612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487414" y="1554733"/>
            <a:ext cx="56515" cy="38100"/>
          </a:xfrm>
          <a:custGeom>
            <a:avLst/>
            <a:gdLst/>
            <a:ahLst/>
            <a:cxnLst/>
            <a:rect l="l" t="t" r="r" b="b"/>
            <a:pathLst>
              <a:path w="56515" h="38100">
                <a:moveTo>
                  <a:pt x="0" y="38100"/>
                </a:moveTo>
                <a:lnTo>
                  <a:pt x="56387" y="38100"/>
                </a:lnTo>
                <a:lnTo>
                  <a:pt x="56387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037386" y="914399"/>
            <a:ext cx="0" cy="678815"/>
          </a:xfrm>
          <a:custGeom>
            <a:avLst/>
            <a:gdLst/>
            <a:ahLst/>
            <a:cxnLst/>
            <a:rect l="l" t="t" r="r" b="b"/>
            <a:pathLst>
              <a:path w="0" h="678815">
                <a:moveTo>
                  <a:pt x="0" y="0"/>
                </a:moveTo>
                <a:lnTo>
                  <a:pt x="0" y="678434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070152" y="961643"/>
            <a:ext cx="0" cy="584200"/>
          </a:xfrm>
          <a:custGeom>
            <a:avLst/>
            <a:gdLst/>
            <a:ahLst/>
            <a:cxnLst/>
            <a:rect l="l" t="t" r="r" b="b"/>
            <a:pathLst>
              <a:path w="0" h="584200">
                <a:moveTo>
                  <a:pt x="0" y="0"/>
                </a:moveTo>
                <a:lnTo>
                  <a:pt x="0" y="583946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524752" y="914399"/>
            <a:ext cx="0" cy="678815"/>
          </a:xfrm>
          <a:custGeom>
            <a:avLst/>
            <a:gdLst/>
            <a:ahLst/>
            <a:cxnLst/>
            <a:rect l="l" t="t" r="r" b="b"/>
            <a:pathLst>
              <a:path w="0" h="678815">
                <a:moveTo>
                  <a:pt x="0" y="0"/>
                </a:moveTo>
                <a:lnTo>
                  <a:pt x="0" y="678434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491985" y="961643"/>
            <a:ext cx="0" cy="584200"/>
          </a:xfrm>
          <a:custGeom>
            <a:avLst/>
            <a:gdLst/>
            <a:ahLst/>
            <a:cxnLst/>
            <a:rect l="l" t="t" r="r" b="b"/>
            <a:pathLst>
              <a:path w="0" h="584200">
                <a:moveTo>
                  <a:pt x="0" y="0"/>
                </a:moveTo>
                <a:lnTo>
                  <a:pt x="0" y="583946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130604" y="1869694"/>
            <a:ext cx="3327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>
                <a:latin typeface="Times New Roman"/>
                <a:cs typeface="Times New Roman"/>
              </a:rPr>
              <a:t>A</a:t>
            </a:r>
            <a:r>
              <a:rPr dirty="0" sz="1400">
                <a:latin typeface="Times New Roman"/>
                <a:cs typeface="Times New Roman"/>
              </a:rPr>
              <a:t>nd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275967" y="2366518"/>
            <a:ext cx="3930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 spc="15">
                <a:latin typeface="Cambria Math"/>
                <a:cs typeface="Cambria Math"/>
              </a:rPr>
              <a:t>𝑅</a:t>
            </a:r>
            <a:r>
              <a:rPr dirty="0" baseline="-16666" sz="1500" spc="22">
                <a:latin typeface="Cambria Math"/>
                <a:cs typeface="Cambria Math"/>
              </a:rPr>
              <a:t>𝑏</a:t>
            </a:r>
            <a:r>
              <a:rPr dirty="0" baseline="-16666" sz="1500" spc="262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704210" y="2190344"/>
            <a:ext cx="1569085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ctr" marR="5080">
              <a:lnSpc>
                <a:spcPct val="100000"/>
              </a:lnSpc>
              <a:spcBef>
                <a:spcPts val="420"/>
              </a:spcBef>
            </a:pPr>
            <a:r>
              <a:rPr dirty="0" sz="1400" spc="5">
                <a:latin typeface="Cambria Math"/>
                <a:cs typeface="Cambria Math"/>
              </a:rPr>
              <a:t>𝑅</a:t>
            </a:r>
            <a:r>
              <a:rPr dirty="0" baseline="-16666" sz="1500" spc="7">
                <a:latin typeface="Cambria Math"/>
                <a:cs typeface="Cambria Math"/>
              </a:rPr>
              <a:t>1</a:t>
            </a:r>
            <a:r>
              <a:rPr dirty="0" sz="1400" spc="5">
                <a:latin typeface="Cambria Math"/>
                <a:cs typeface="Cambria Math"/>
              </a:rPr>
              <a:t>𝑅</a:t>
            </a:r>
            <a:r>
              <a:rPr dirty="0" baseline="-16666" sz="1500" spc="7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5">
                <a:latin typeface="Cambria Math"/>
                <a:cs typeface="Cambria Math"/>
              </a:rPr>
              <a:t>𝑅</a:t>
            </a:r>
            <a:r>
              <a:rPr dirty="0" baseline="-16666" sz="1500" spc="7">
                <a:latin typeface="Cambria Math"/>
                <a:cs typeface="Cambria Math"/>
              </a:rPr>
              <a:t>1</a:t>
            </a:r>
            <a:r>
              <a:rPr dirty="0" sz="1400" spc="5">
                <a:latin typeface="Cambria Math"/>
                <a:cs typeface="Cambria Math"/>
              </a:rPr>
              <a:t>𝑅</a:t>
            </a:r>
            <a:r>
              <a:rPr dirty="0" baseline="-16666" sz="1500" spc="7">
                <a:latin typeface="Cambria Math"/>
                <a:cs typeface="Cambria Math"/>
              </a:rPr>
              <a:t>3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2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𝑅</a:t>
            </a:r>
            <a:r>
              <a:rPr dirty="0" baseline="-16666" sz="1500" spc="15">
                <a:latin typeface="Cambria Math"/>
                <a:cs typeface="Cambria Math"/>
              </a:rPr>
              <a:t>2</a:t>
            </a:r>
            <a:r>
              <a:rPr dirty="0" sz="1400" spc="10">
                <a:latin typeface="Cambria Math"/>
                <a:cs typeface="Cambria Math"/>
              </a:rPr>
              <a:t>𝑅</a:t>
            </a:r>
            <a:r>
              <a:rPr dirty="0" baseline="-16666" sz="1500" spc="15">
                <a:latin typeface="Cambria Math"/>
                <a:cs typeface="Cambria Math"/>
              </a:rPr>
              <a:t>3</a:t>
            </a:r>
            <a:endParaRPr baseline="-16666" sz="1500">
              <a:latin typeface="Cambria Math"/>
              <a:cs typeface="Cambria Math"/>
            </a:endParaRPr>
          </a:p>
          <a:p>
            <a:pPr algn="ctr" marR="75565">
              <a:lnSpc>
                <a:spcPct val="100000"/>
              </a:lnSpc>
              <a:spcBef>
                <a:spcPts val="325"/>
              </a:spcBef>
            </a:pPr>
            <a:r>
              <a:rPr dirty="0" sz="1400">
                <a:latin typeface="Cambria Math"/>
                <a:cs typeface="Cambria Math"/>
              </a:rPr>
              <a:t>𝑅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501263" y="2573781"/>
            <a:ext cx="863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704210" y="2507233"/>
            <a:ext cx="1562735" cy="0"/>
          </a:xfrm>
          <a:custGeom>
            <a:avLst/>
            <a:gdLst/>
            <a:ahLst/>
            <a:cxnLst/>
            <a:rect l="l" t="t" r="r" b="b"/>
            <a:pathLst>
              <a:path w="1562735" h="0">
                <a:moveTo>
                  <a:pt x="0" y="0"/>
                </a:moveTo>
                <a:lnTo>
                  <a:pt x="156235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5040757" y="2366518"/>
            <a:ext cx="2609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9)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018336" y="2207005"/>
            <a:ext cx="56515" cy="38100"/>
          </a:xfrm>
          <a:custGeom>
            <a:avLst/>
            <a:gdLst/>
            <a:ahLst/>
            <a:cxnLst/>
            <a:rect l="l" t="t" r="r" b="b"/>
            <a:pathLst>
              <a:path w="56515" h="38100">
                <a:moveTo>
                  <a:pt x="0" y="38100"/>
                </a:moveTo>
                <a:lnTo>
                  <a:pt x="56387" y="38100"/>
                </a:lnTo>
                <a:lnTo>
                  <a:pt x="56387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074724" y="2226055"/>
            <a:ext cx="5412740" cy="0"/>
          </a:xfrm>
          <a:custGeom>
            <a:avLst/>
            <a:gdLst/>
            <a:ahLst/>
            <a:cxnLst/>
            <a:rect l="l" t="t" r="r" b="b"/>
            <a:pathLst>
              <a:path w="5412740" h="0">
                <a:moveTo>
                  <a:pt x="0" y="0"/>
                </a:moveTo>
                <a:lnTo>
                  <a:pt x="5412612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074724" y="2258821"/>
            <a:ext cx="5412740" cy="0"/>
          </a:xfrm>
          <a:custGeom>
            <a:avLst/>
            <a:gdLst/>
            <a:ahLst/>
            <a:cxnLst/>
            <a:rect l="l" t="t" r="r" b="b"/>
            <a:pathLst>
              <a:path w="5412740" h="0">
                <a:moveTo>
                  <a:pt x="0" y="0"/>
                </a:moveTo>
                <a:lnTo>
                  <a:pt x="5412612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487414" y="2207005"/>
            <a:ext cx="56515" cy="38100"/>
          </a:xfrm>
          <a:custGeom>
            <a:avLst/>
            <a:gdLst/>
            <a:ahLst/>
            <a:cxnLst/>
            <a:rect l="l" t="t" r="r" b="b"/>
            <a:pathLst>
              <a:path w="56515" h="38100">
                <a:moveTo>
                  <a:pt x="0" y="38100"/>
                </a:moveTo>
                <a:lnTo>
                  <a:pt x="56387" y="38100"/>
                </a:lnTo>
                <a:lnTo>
                  <a:pt x="56387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018336" y="2847085"/>
            <a:ext cx="56515" cy="38100"/>
          </a:xfrm>
          <a:custGeom>
            <a:avLst/>
            <a:gdLst/>
            <a:ahLst/>
            <a:cxnLst/>
            <a:rect l="l" t="t" r="r" b="b"/>
            <a:pathLst>
              <a:path w="56515" h="38100">
                <a:moveTo>
                  <a:pt x="0" y="38100"/>
                </a:moveTo>
                <a:lnTo>
                  <a:pt x="56387" y="38100"/>
                </a:lnTo>
                <a:lnTo>
                  <a:pt x="56387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074724" y="2866135"/>
            <a:ext cx="5412740" cy="0"/>
          </a:xfrm>
          <a:custGeom>
            <a:avLst/>
            <a:gdLst/>
            <a:ahLst/>
            <a:cxnLst/>
            <a:rect l="l" t="t" r="r" b="b"/>
            <a:pathLst>
              <a:path w="5412740" h="0">
                <a:moveTo>
                  <a:pt x="0" y="0"/>
                </a:moveTo>
                <a:lnTo>
                  <a:pt x="5412612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074724" y="2833369"/>
            <a:ext cx="5412740" cy="0"/>
          </a:xfrm>
          <a:custGeom>
            <a:avLst/>
            <a:gdLst/>
            <a:ahLst/>
            <a:cxnLst/>
            <a:rect l="l" t="t" r="r" b="b"/>
            <a:pathLst>
              <a:path w="5412740" h="0">
                <a:moveTo>
                  <a:pt x="0" y="0"/>
                </a:moveTo>
                <a:lnTo>
                  <a:pt x="5412612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6487414" y="2847085"/>
            <a:ext cx="56515" cy="38100"/>
          </a:xfrm>
          <a:custGeom>
            <a:avLst/>
            <a:gdLst/>
            <a:ahLst/>
            <a:cxnLst/>
            <a:rect l="l" t="t" r="r" b="b"/>
            <a:pathLst>
              <a:path w="56515" h="38100">
                <a:moveTo>
                  <a:pt x="0" y="38100"/>
                </a:moveTo>
                <a:lnTo>
                  <a:pt x="56387" y="38100"/>
                </a:lnTo>
                <a:lnTo>
                  <a:pt x="56387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037386" y="2207005"/>
            <a:ext cx="0" cy="678180"/>
          </a:xfrm>
          <a:custGeom>
            <a:avLst/>
            <a:gdLst/>
            <a:ahLst/>
            <a:cxnLst/>
            <a:rect l="l" t="t" r="r" b="b"/>
            <a:pathLst>
              <a:path w="0" h="678180">
                <a:moveTo>
                  <a:pt x="0" y="0"/>
                </a:moveTo>
                <a:lnTo>
                  <a:pt x="0" y="67818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070152" y="2254249"/>
            <a:ext cx="0" cy="584200"/>
          </a:xfrm>
          <a:custGeom>
            <a:avLst/>
            <a:gdLst/>
            <a:ahLst/>
            <a:cxnLst/>
            <a:rect l="l" t="t" r="r" b="b"/>
            <a:pathLst>
              <a:path w="0" h="584200">
                <a:moveTo>
                  <a:pt x="0" y="0"/>
                </a:moveTo>
                <a:lnTo>
                  <a:pt x="0" y="583692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6524752" y="2207005"/>
            <a:ext cx="0" cy="678180"/>
          </a:xfrm>
          <a:custGeom>
            <a:avLst/>
            <a:gdLst/>
            <a:ahLst/>
            <a:cxnLst/>
            <a:rect l="l" t="t" r="r" b="b"/>
            <a:pathLst>
              <a:path w="0" h="678180">
                <a:moveTo>
                  <a:pt x="0" y="0"/>
                </a:moveTo>
                <a:lnTo>
                  <a:pt x="0" y="67818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6491985" y="2254249"/>
            <a:ext cx="0" cy="584200"/>
          </a:xfrm>
          <a:custGeom>
            <a:avLst/>
            <a:gdLst/>
            <a:ahLst/>
            <a:cxnLst/>
            <a:rect l="l" t="t" r="r" b="b"/>
            <a:pathLst>
              <a:path w="0" h="584200">
                <a:moveTo>
                  <a:pt x="0" y="0"/>
                </a:moveTo>
                <a:lnTo>
                  <a:pt x="0" y="583692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1130604" y="3073882"/>
            <a:ext cx="5295265" cy="15735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45200"/>
              </a:lnSpc>
              <a:spcBef>
                <a:spcPts val="95"/>
              </a:spcBef>
            </a:pPr>
            <a:r>
              <a:rPr dirty="0" sz="1400" b="1" i="1">
                <a:latin typeface="Times New Roman"/>
                <a:cs typeface="Times New Roman"/>
              </a:rPr>
              <a:t>Each </a:t>
            </a:r>
            <a:r>
              <a:rPr dirty="0" sz="1400" spc="-5" b="1" i="1">
                <a:latin typeface="Times New Roman"/>
                <a:cs typeface="Times New Roman"/>
              </a:rPr>
              <a:t>resistor </a:t>
            </a:r>
            <a:r>
              <a:rPr dirty="0" sz="1400" b="1" i="1">
                <a:latin typeface="Times New Roman"/>
                <a:cs typeface="Times New Roman"/>
              </a:rPr>
              <a:t>in the </a:t>
            </a:r>
            <a:r>
              <a:rPr dirty="0" sz="1400">
                <a:latin typeface="Cambria Math"/>
                <a:cs typeface="Cambria Math"/>
              </a:rPr>
              <a:t>∆ </a:t>
            </a:r>
            <a:r>
              <a:rPr dirty="0" sz="1400" spc="-5" b="1" i="1">
                <a:latin typeface="Times New Roman"/>
                <a:cs typeface="Times New Roman"/>
              </a:rPr>
              <a:t>network is </a:t>
            </a:r>
            <a:r>
              <a:rPr dirty="0" sz="1400" b="1" i="1">
                <a:latin typeface="Times New Roman"/>
                <a:cs typeface="Times New Roman"/>
              </a:rPr>
              <a:t>the </a:t>
            </a:r>
            <a:r>
              <a:rPr dirty="0" sz="1400" spc="-10" b="1" i="1">
                <a:latin typeface="Times New Roman"/>
                <a:cs typeface="Times New Roman"/>
              </a:rPr>
              <a:t>sum </a:t>
            </a:r>
            <a:r>
              <a:rPr dirty="0" sz="1400" b="1" i="1">
                <a:latin typeface="Times New Roman"/>
                <a:cs typeface="Times New Roman"/>
              </a:rPr>
              <a:t>of </a:t>
            </a:r>
            <a:r>
              <a:rPr dirty="0" sz="1400" spc="-10" b="1" i="1">
                <a:latin typeface="Times New Roman"/>
                <a:cs typeface="Times New Roman"/>
              </a:rPr>
              <a:t>all </a:t>
            </a:r>
            <a:r>
              <a:rPr dirty="0" sz="1400" spc="-5" b="1" i="1">
                <a:latin typeface="Times New Roman"/>
                <a:cs typeface="Times New Roman"/>
              </a:rPr>
              <a:t>possible products </a:t>
            </a:r>
            <a:r>
              <a:rPr dirty="0" sz="1400" b="1" i="1">
                <a:latin typeface="Times New Roman"/>
                <a:cs typeface="Times New Roman"/>
              </a:rPr>
              <a:t>of Y  </a:t>
            </a:r>
            <a:r>
              <a:rPr dirty="0" sz="1400" spc="-5" b="1" i="1">
                <a:latin typeface="Times New Roman"/>
                <a:cs typeface="Times New Roman"/>
              </a:rPr>
              <a:t>resistors taken two </a:t>
            </a:r>
            <a:r>
              <a:rPr dirty="0" sz="1400" b="1" i="1">
                <a:latin typeface="Times New Roman"/>
                <a:cs typeface="Times New Roman"/>
              </a:rPr>
              <a:t>at a </a:t>
            </a:r>
            <a:r>
              <a:rPr dirty="0" sz="1400" spc="-5" b="1" i="1">
                <a:latin typeface="Times New Roman"/>
                <a:cs typeface="Times New Roman"/>
              </a:rPr>
              <a:t>time, divided </a:t>
            </a:r>
            <a:r>
              <a:rPr dirty="0" sz="1400" b="1" i="1">
                <a:latin typeface="Times New Roman"/>
                <a:cs typeface="Times New Roman"/>
              </a:rPr>
              <a:t>by </a:t>
            </a:r>
            <a:r>
              <a:rPr dirty="0" sz="1400" spc="-5" b="1" i="1">
                <a:latin typeface="Times New Roman"/>
                <a:cs typeface="Times New Roman"/>
              </a:rPr>
              <a:t>the opposite </a:t>
            </a:r>
            <a:r>
              <a:rPr dirty="0" sz="1400" b="1" i="1">
                <a:latin typeface="Times New Roman"/>
                <a:cs typeface="Times New Roman"/>
              </a:rPr>
              <a:t>Y</a:t>
            </a:r>
            <a:r>
              <a:rPr dirty="0" sz="1400" spc="5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resistor.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Y </a:t>
            </a:r>
            <a:r>
              <a:rPr dirty="0" sz="1400" spc="-5">
                <a:latin typeface="Times New Roman"/>
                <a:cs typeface="Times New Roman"/>
              </a:rPr>
              <a:t>and </a:t>
            </a:r>
            <a:r>
              <a:rPr dirty="0" sz="1400">
                <a:latin typeface="Cambria Math"/>
                <a:cs typeface="Cambria Math"/>
              </a:rPr>
              <a:t>∆ </a:t>
            </a:r>
            <a:r>
              <a:rPr dirty="0" sz="1400" spc="-5">
                <a:latin typeface="Times New Roman"/>
                <a:cs typeface="Times New Roman"/>
              </a:rPr>
              <a:t>networks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said to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balanced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when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05"/>
              </a:spcBef>
              <a:tabLst>
                <a:tab pos="1957070" algn="l"/>
              </a:tabLst>
            </a:pPr>
            <a:r>
              <a:rPr dirty="0" sz="1400" spc="-15">
                <a:latin typeface="Cambria Math"/>
                <a:cs typeface="Cambria Math"/>
              </a:rPr>
              <a:t>𝑅</a:t>
            </a:r>
            <a:r>
              <a:rPr dirty="0" baseline="-16666" sz="1500" spc="-22">
                <a:latin typeface="Cambria Math"/>
                <a:cs typeface="Cambria Math"/>
              </a:rPr>
              <a:t>1  </a:t>
            </a:r>
            <a:r>
              <a:rPr dirty="0" sz="1400">
                <a:latin typeface="Cambria Math"/>
                <a:cs typeface="Cambria Math"/>
              </a:rPr>
              <a:t>= 𝑅</a:t>
            </a:r>
            <a:r>
              <a:rPr dirty="0" baseline="-16666" sz="1500">
                <a:latin typeface="Cambria Math"/>
                <a:cs typeface="Cambria Math"/>
              </a:rPr>
              <a:t>2  </a:t>
            </a:r>
            <a:r>
              <a:rPr dirty="0" sz="1400">
                <a:latin typeface="Cambria Math"/>
                <a:cs typeface="Cambria Math"/>
              </a:rPr>
              <a:t>= 𝑅</a:t>
            </a:r>
            <a:r>
              <a:rPr dirty="0" baseline="-16666" sz="1500">
                <a:latin typeface="Cambria Math"/>
                <a:cs typeface="Cambria Math"/>
              </a:rPr>
              <a:t>3 </a:t>
            </a:r>
            <a:r>
              <a:rPr dirty="0" baseline="-16666" sz="1500" spc="307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𝑅</a:t>
            </a:r>
            <a:r>
              <a:rPr dirty="0" baseline="-16666" sz="1500" spc="37">
                <a:latin typeface="Cambria Math"/>
                <a:cs typeface="Cambria Math"/>
              </a:rPr>
              <a:t>𝑌</a:t>
            </a:r>
            <a:r>
              <a:rPr dirty="0" sz="1400" spc="25">
                <a:latin typeface="Cambria Math"/>
                <a:cs typeface="Cambria Math"/>
              </a:rPr>
              <a:t>,	</a:t>
            </a:r>
            <a:r>
              <a:rPr dirty="0" sz="1400" spc="20">
                <a:latin typeface="Cambria Math"/>
                <a:cs typeface="Cambria Math"/>
              </a:rPr>
              <a:t>𝑅</a:t>
            </a:r>
            <a:r>
              <a:rPr dirty="0" baseline="-16666" sz="1500" spc="30">
                <a:latin typeface="Cambria Math"/>
                <a:cs typeface="Cambria Math"/>
              </a:rPr>
              <a:t>𝑎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15">
                <a:latin typeface="Cambria Math"/>
                <a:cs typeface="Cambria Math"/>
              </a:rPr>
              <a:t>𝑅</a:t>
            </a:r>
            <a:r>
              <a:rPr dirty="0" baseline="-16666" sz="1500" spc="22">
                <a:latin typeface="Cambria Math"/>
                <a:cs typeface="Cambria Math"/>
              </a:rPr>
              <a:t>𝑏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10">
                <a:latin typeface="Cambria Math"/>
                <a:cs typeface="Cambria Math"/>
              </a:rPr>
              <a:t>𝑅</a:t>
            </a:r>
            <a:r>
              <a:rPr dirty="0" baseline="-16666" sz="1500" spc="15">
                <a:latin typeface="Cambria Math"/>
                <a:cs typeface="Cambria Math"/>
              </a:rPr>
              <a:t>𝑐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21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𝑅</a:t>
            </a:r>
            <a:r>
              <a:rPr dirty="0" baseline="-16666" sz="1500" spc="15">
                <a:latin typeface="Cambria Math"/>
                <a:cs typeface="Cambria Math"/>
              </a:rPr>
              <a:t>∆</a:t>
            </a:r>
            <a:r>
              <a:rPr dirty="0" sz="1400" spc="10">
                <a:latin typeface="Cambria Math"/>
                <a:cs typeface="Cambria Math"/>
              </a:rPr>
              <a:t>,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dirty="0" sz="1400">
                <a:latin typeface="Times New Roman"/>
                <a:cs typeface="Times New Roman"/>
              </a:rPr>
              <a:t>Under </a:t>
            </a:r>
            <a:r>
              <a:rPr dirty="0" sz="1400" spc="-5">
                <a:latin typeface="Times New Roman"/>
                <a:cs typeface="Times New Roman"/>
              </a:rPr>
              <a:t>these conditions, conversion formulas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become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393059" y="4767198"/>
            <a:ext cx="1993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400" spc="-20">
                <a:latin typeface="Cambria Math"/>
                <a:cs typeface="Cambria Math"/>
              </a:rPr>
              <a:t>𝑅</a:t>
            </a:r>
            <a:r>
              <a:rPr dirty="0" baseline="-16666" sz="1500" spc="-7">
                <a:latin typeface="Cambria Math"/>
                <a:cs typeface="Cambria Math"/>
              </a:rPr>
              <a:t>∆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3393059" y="5043550"/>
            <a:ext cx="193675" cy="0"/>
          </a:xfrm>
          <a:custGeom>
            <a:avLst/>
            <a:gdLst/>
            <a:ahLst/>
            <a:cxnLst/>
            <a:rect l="l" t="t" r="r" b="b"/>
            <a:pathLst>
              <a:path w="193675" h="0">
                <a:moveTo>
                  <a:pt x="0" y="0"/>
                </a:moveTo>
                <a:lnTo>
                  <a:pt x="1935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2961767" y="4902834"/>
            <a:ext cx="16433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𝑅</a:t>
            </a:r>
            <a:r>
              <a:rPr dirty="0" baseline="-16666" sz="1500">
                <a:latin typeface="Cambria Math"/>
                <a:cs typeface="Cambria Math"/>
              </a:rPr>
              <a:t>𝑌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baseline="-37698" sz="2100">
                <a:latin typeface="Cambria Math"/>
                <a:cs typeface="Cambria Math"/>
              </a:rPr>
              <a:t>3 </a:t>
            </a:r>
            <a:r>
              <a:rPr dirty="0" sz="1400" spc="-5">
                <a:latin typeface="Cambria Math"/>
                <a:cs typeface="Cambria Math"/>
              </a:rPr>
              <a:t>𝑜𝑟 </a:t>
            </a:r>
            <a:r>
              <a:rPr dirty="0" sz="1400" spc="-10">
                <a:latin typeface="Cambria Math"/>
                <a:cs typeface="Cambria Math"/>
              </a:rPr>
              <a:t>𝑅</a:t>
            </a:r>
            <a:r>
              <a:rPr dirty="0" baseline="-16666" sz="1500" spc="-15">
                <a:latin typeface="Cambria Math"/>
                <a:cs typeface="Cambria Math"/>
              </a:rPr>
              <a:t>∆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-10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3𝑅</a:t>
            </a:r>
            <a:r>
              <a:rPr dirty="0" baseline="-16666" sz="1500">
                <a:latin typeface="Cambria Math"/>
                <a:cs typeface="Cambria Math"/>
              </a:rPr>
              <a:t>𝑌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1018336" y="4743322"/>
            <a:ext cx="56515" cy="38100"/>
          </a:xfrm>
          <a:custGeom>
            <a:avLst/>
            <a:gdLst/>
            <a:ahLst/>
            <a:cxnLst/>
            <a:rect l="l" t="t" r="r" b="b"/>
            <a:pathLst>
              <a:path w="56515" h="38100">
                <a:moveTo>
                  <a:pt x="0" y="38100"/>
                </a:moveTo>
                <a:lnTo>
                  <a:pt x="56387" y="38100"/>
                </a:lnTo>
                <a:lnTo>
                  <a:pt x="56387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074724" y="4762372"/>
            <a:ext cx="5412740" cy="0"/>
          </a:xfrm>
          <a:custGeom>
            <a:avLst/>
            <a:gdLst/>
            <a:ahLst/>
            <a:cxnLst/>
            <a:rect l="l" t="t" r="r" b="b"/>
            <a:pathLst>
              <a:path w="5412740" h="0">
                <a:moveTo>
                  <a:pt x="0" y="0"/>
                </a:moveTo>
                <a:lnTo>
                  <a:pt x="5412612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074724" y="4795138"/>
            <a:ext cx="5412740" cy="0"/>
          </a:xfrm>
          <a:custGeom>
            <a:avLst/>
            <a:gdLst/>
            <a:ahLst/>
            <a:cxnLst/>
            <a:rect l="l" t="t" r="r" b="b"/>
            <a:pathLst>
              <a:path w="5412740" h="0">
                <a:moveTo>
                  <a:pt x="0" y="0"/>
                </a:moveTo>
                <a:lnTo>
                  <a:pt x="5412612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6487414" y="4743322"/>
            <a:ext cx="56515" cy="38100"/>
          </a:xfrm>
          <a:custGeom>
            <a:avLst/>
            <a:gdLst/>
            <a:ahLst/>
            <a:cxnLst/>
            <a:rect l="l" t="t" r="r" b="b"/>
            <a:pathLst>
              <a:path w="56515" h="38100">
                <a:moveTo>
                  <a:pt x="0" y="38100"/>
                </a:moveTo>
                <a:lnTo>
                  <a:pt x="56387" y="38100"/>
                </a:lnTo>
                <a:lnTo>
                  <a:pt x="56387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018336" y="5348350"/>
            <a:ext cx="56515" cy="38100"/>
          </a:xfrm>
          <a:custGeom>
            <a:avLst/>
            <a:gdLst/>
            <a:ahLst/>
            <a:cxnLst/>
            <a:rect l="l" t="t" r="r" b="b"/>
            <a:pathLst>
              <a:path w="56515" h="38100">
                <a:moveTo>
                  <a:pt x="0" y="38100"/>
                </a:moveTo>
                <a:lnTo>
                  <a:pt x="56387" y="38100"/>
                </a:lnTo>
                <a:lnTo>
                  <a:pt x="56387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065580" y="5330063"/>
            <a:ext cx="9525" cy="9525"/>
          </a:xfrm>
          <a:custGeom>
            <a:avLst/>
            <a:gdLst/>
            <a:ahLst/>
            <a:cxnLst/>
            <a:rect l="l" t="t" r="r" b="b"/>
            <a:pathLst>
              <a:path w="9525" h="9525">
                <a:moveTo>
                  <a:pt x="0" y="9143"/>
                </a:moveTo>
                <a:lnTo>
                  <a:pt x="9143" y="9143"/>
                </a:lnTo>
                <a:lnTo>
                  <a:pt x="9143" y="0"/>
                </a:lnTo>
                <a:lnTo>
                  <a:pt x="0" y="0"/>
                </a:lnTo>
                <a:lnTo>
                  <a:pt x="0" y="91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065580" y="5330063"/>
            <a:ext cx="9525" cy="9525"/>
          </a:xfrm>
          <a:custGeom>
            <a:avLst/>
            <a:gdLst/>
            <a:ahLst/>
            <a:cxnLst/>
            <a:rect l="l" t="t" r="r" b="b"/>
            <a:pathLst>
              <a:path w="9525" h="9525">
                <a:moveTo>
                  <a:pt x="0" y="9143"/>
                </a:moveTo>
                <a:lnTo>
                  <a:pt x="9143" y="9143"/>
                </a:lnTo>
                <a:lnTo>
                  <a:pt x="9143" y="0"/>
                </a:lnTo>
                <a:lnTo>
                  <a:pt x="0" y="0"/>
                </a:lnTo>
                <a:lnTo>
                  <a:pt x="0" y="91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074724" y="5367400"/>
            <a:ext cx="5412740" cy="0"/>
          </a:xfrm>
          <a:custGeom>
            <a:avLst/>
            <a:gdLst/>
            <a:ahLst/>
            <a:cxnLst/>
            <a:rect l="l" t="t" r="r" b="b"/>
            <a:pathLst>
              <a:path w="5412740" h="0">
                <a:moveTo>
                  <a:pt x="0" y="0"/>
                </a:moveTo>
                <a:lnTo>
                  <a:pt x="5412612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074724" y="5334634"/>
            <a:ext cx="5412740" cy="0"/>
          </a:xfrm>
          <a:custGeom>
            <a:avLst/>
            <a:gdLst/>
            <a:ahLst/>
            <a:cxnLst/>
            <a:rect l="l" t="t" r="r" b="b"/>
            <a:pathLst>
              <a:path w="5412740" h="0">
                <a:moveTo>
                  <a:pt x="0" y="0"/>
                </a:moveTo>
                <a:lnTo>
                  <a:pt x="5412612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6487414" y="5348350"/>
            <a:ext cx="56515" cy="38100"/>
          </a:xfrm>
          <a:custGeom>
            <a:avLst/>
            <a:gdLst/>
            <a:ahLst/>
            <a:cxnLst/>
            <a:rect l="l" t="t" r="r" b="b"/>
            <a:pathLst>
              <a:path w="56515" h="38100">
                <a:moveTo>
                  <a:pt x="0" y="38100"/>
                </a:moveTo>
                <a:lnTo>
                  <a:pt x="56387" y="38100"/>
                </a:lnTo>
                <a:lnTo>
                  <a:pt x="56387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6487414" y="5330063"/>
            <a:ext cx="9525" cy="9525"/>
          </a:xfrm>
          <a:custGeom>
            <a:avLst/>
            <a:gdLst/>
            <a:ahLst/>
            <a:cxnLst/>
            <a:rect l="l" t="t" r="r" b="b"/>
            <a:pathLst>
              <a:path w="9525" h="9525">
                <a:moveTo>
                  <a:pt x="0" y="9143"/>
                </a:moveTo>
                <a:lnTo>
                  <a:pt x="9144" y="9143"/>
                </a:lnTo>
                <a:lnTo>
                  <a:pt x="9144" y="0"/>
                </a:lnTo>
                <a:lnTo>
                  <a:pt x="0" y="0"/>
                </a:lnTo>
                <a:lnTo>
                  <a:pt x="0" y="91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6487414" y="5330063"/>
            <a:ext cx="9525" cy="9525"/>
          </a:xfrm>
          <a:custGeom>
            <a:avLst/>
            <a:gdLst/>
            <a:ahLst/>
            <a:cxnLst/>
            <a:rect l="l" t="t" r="r" b="b"/>
            <a:pathLst>
              <a:path w="9525" h="9525">
                <a:moveTo>
                  <a:pt x="0" y="9143"/>
                </a:moveTo>
                <a:lnTo>
                  <a:pt x="9144" y="9143"/>
                </a:lnTo>
                <a:lnTo>
                  <a:pt x="9144" y="0"/>
                </a:lnTo>
                <a:lnTo>
                  <a:pt x="0" y="0"/>
                </a:lnTo>
                <a:lnTo>
                  <a:pt x="0" y="91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037386" y="4743322"/>
            <a:ext cx="0" cy="643255"/>
          </a:xfrm>
          <a:custGeom>
            <a:avLst/>
            <a:gdLst/>
            <a:ahLst/>
            <a:cxnLst/>
            <a:rect l="l" t="t" r="r" b="b"/>
            <a:pathLst>
              <a:path w="0" h="643254">
                <a:moveTo>
                  <a:pt x="0" y="0"/>
                </a:moveTo>
                <a:lnTo>
                  <a:pt x="0" y="643128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070152" y="4790566"/>
            <a:ext cx="0" cy="539750"/>
          </a:xfrm>
          <a:custGeom>
            <a:avLst/>
            <a:gdLst/>
            <a:ahLst/>
            <a:cxnLst/>
            <a:rect l="l" t="t" r="r" b="b"/>
            <a:pathLst>
              <a:path w="0" h="539750">
                <a:moveTo>
                  <a:pt x="0" y="0"/>
                </a:moveTo>
                <a:lnTo>
                  <a:pt x="0" y="539496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6524752" y="4743322"/>
            <a:ext cx="0" cy="643255"/>
          </a:xfrm>
          <a:custGeom>
            <a:avLst/>
            <a:gdLst/>
            <a:ahLst/>
            <a:cxnLst/>
            <a:rect l="l" t="t" r="r" b="b"/>
            <a:pathLst>
              <a:path w="0" h="643254">
                <a:moveTo>
                  <a:pt x="0" y="0"/>
                </a:moveTo>
                <a:lnTo>
                  <a:pt x="0" y="643128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6491985" y="4790566"/>
            <a:ext cx="0" cy="539750"/>
          </a:xfrm>
          <a:custGeom>
            <a:avLst/>
            <a:gdLst/>
            <a:ahLst/>
            <a:cxnLst/>
            <a:rect l="l" t="t" r="r" b="b"/>
            <a:pathLst>
              <a:path w="0" h="539750">
                <a:moveTo>
                  <a:pt x="0" y="0"/>
                </a:moveTo>
                <a:lnTo>
                  <a:pt x="0" y="539496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 txBox="1"/>
          <p:nvPr/>
        </p:nvSpPr>
        <p:spPr>
          <a:xfrm>
            <a:off x="1130604" y="5568822"/>
            <a:ext cx="494792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b="1" i="1">
                <a:latin typeface="Times New Roman"/>
                <a:cs typeface="Times New Roman"/>
              </a:rPr>
              <a:t>Example </a:t>
            </a:r>
            <a:r>
              <a:rPr dirty="0" sz="1300" spc="-5" b="1" i="1">
                <a:latin typeface="Times New Roman"/>
                <a:cs typeface="Times New Roman"/>
              </a:rPr>
              <a:t>1: Convert the </a:t>
            </a:r>
            <a:r>
              <a:rPr dirty="0" sz="1300" spc="-5">
                <a:latin typeface="Cambria Math"/>
                <a:cs typeface="Cambria Math"/>
              </a:rPr>
              <a:t>∆ </a:t>
            </a:r>
            <a:r>
              <a:rPr dirty="0" sz="1300" spc="-5" b="1" i="1">
                <a:latin typeface="Times New Roman"/>
                <a:cs typeface="Times New Roman"/>
              </a:rPr>
              <a:t>network in Fig. 5a </a:t>
            </a:r>
            <a:r>
              <a:rPr dirty="0" sz="1300" b="1" i="1">
                <a:latin typeface="Times New Roman"/>
                <a:cs typeface="Times New Roman"/>
              </a:rPr>
              <a:t>to </a:t>
            </a:r>
            <a:r>
              <a:rPr dirty="0" sz="1300" spc="-5" b="1" i="1">
                <a:latin typeface="Times New Roman"/>
                <a:cs typeface="Times New Roman"/>
              </a:rPr>
              <a:t>an equivalent Y</a:t>
            </a:r>
            <a:r>
              <a:rPr dirty="0" sz="1300" spc="155" b="1" i="1">
                <a:latin typeface="Times New Roman"/>
                <a:cs typeface="Times New Roman"/>
              </a:rPr>
              <a:t> </a:t>
            </a:r>
            <a:r>
              <a:rPr dirty="0" sz="1300" spc="-5" b="1" i="1">
                <a:latin typeface="Times New Roman"/>
                <a:cs typeface="Times New Roman"/>
              </a:rPr>
              <a:t>network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764538" y="8249939"/>
            <a:ext cx="4030345" cy="575310"/>
          </a:xfrm>
          <a:prstGeom prst="rect">
            <a:avLst/>
          </a:prstGeom>
        </p:spPr>
        <p:txBody>
          <a:bodyPr wrap="square" lIns="0" tIns="8255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650"/>
              </a:spcBef>
            </a:pPr>
            <a:r>
              <a:rPr dirty="0" sz="1200" spc="-5">
                <a:latin typeface="Times New Roman"/>
                <a:cs typeface="Times New Roman"/>
              </a:rPr>
              <a:t>Fig.5</a:t>
            </a: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655"/>
              </a:spcBef>
            </a:pPr>
            <a:r>
              <a:rPr dirty="0" sz="1200" spc="-5">
                <a:latin typeface="Times New Roman"/>
                <a:cs typeface="Times New Roman"/>
              </a:rPr>
              <a:t>For </a:t>
            </a:r>
            <a:r>
              <a:rPr dirty="0" sz="1200">
                <a:latin typeface="Times New Roman"/>
                <a:cs typeface="Times New Roman"/>
              </a:rPr>
              <a:t>Example 5: </a:t>
            </a:r>
            <a:r>
              <a:rPr dirty="0" sz="1200" spc="-5">
                <a:latin typeface="Times New Roman"/>
                <a:cs typeface="Times New Roman"/>
              </a:rPr>
              <a:t>(a) original </a:t>
            </a:r>
            <a:r>
              <a:rPr dirty="0" sz="1400">
                <a:latin typeface="Cambria Math"/>
                <a:cs typeface="Cambria Math"/>
              </a:rPr>
              <a:t>∆ </a:t>
            </a:r>
            <a:r>
              <a:rPr dirty="0" sz="1200" spc="-5">
                <a:latin typeface="Times New Roman"/>
                <a:cs typeface="Times New Roman"/>
              </a:rPr>
              <a:t>network, </a:t>
            </a:r>
            <a:r>
              <a:rPr dirty="0" sz="1200">
                <a:latin typeface="Times New Roman"/>
                <a:cs typeface="Times New Roman"/>
              </a:rPr>
              <a:t>(b) </a:t>
            </a:r>
            <a:r>
              <a:rPr dirty="0" sz="1200" spc="-5">
                <a:latin typeface="Times New Roman"/>
                <a:cs typeface="Times New Roman"/>
              </a:rPr>
              <a:t>Y </a:t>
            </a:r>
            <a:r>
              <a:rPr dirty="0" sz="1200">
                <a:latin typeface="Times New Roman"/>
                <a:cs typeface="Times New Roman"/>
              </a:rPr>
              <a:t>equivalent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network</a:t>
            </a:r>
            <a:r>
              <a:rPr dirty="0" sz="1400" spc="-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1172378" y="5941748"/>
            <a:ext cx="5189089" cy="23903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62" name="object 6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29934" y="429259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7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884935"/>
            <a:ext cx="6781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Solution: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7284" y="1401825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604" y="1313433"/>
            <a:ext cx="3949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𝑅</a:t>
            </a:r>
            <a:r>
              <a:rPr dirty="0" sz="1400" spc="26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562353" y="1454149"/>
            <a:ext cx="1007744" cy="0"/>
          </a:xfrm>
          <a:custGeom>
            <a:avLst/>
            <a:gdLst/>
            <a:ahLst/>
            <a:cxnLst/>
            <a:rect l="l" t="t" r="r" b="b"/>
            <a:pathLst>
              <a:path w="1007744" h="0">
                <a:moveTo>
                  <a:pt x="0" y="0"/>
                </a:moveTo>
                <a:lnTo>
                  <a:pt x="10076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2606167" y="1313433"/>
            <a:ext cx="1587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62073" y="1177797"/>
            <a:ext cx="17602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44905" algn="l"/>
              </a:tabLst>
            </a:pPr>
            <a:r>
              <a:rPr dirty="0" sz="1400" spc="30">
                <a:latin typeface="Cambria Math"/>
                <a:cs typeface="Cambria Math"/>
              </a:rPr>
              <a:t>𝑅</a:t>
            </a:r>
            <a:r>
              <a:rPr dirty="0" baseline="-16666" sz="1500" spc="44">
                <a:latin typeface="Cambria Math"/>
                <a:cs typeface="Cambria Math"/>
              </a:rPr>
              <a:t>𝑏</a:t>
            </a:r>
            <a:r>
              <a:rPr dirty="0" sz="1400" spc="30">
                <a:latin typeface="Cambria Math"/>
                <a:cs typeface="Cambria Math"/>
              </a:rPr>
              <a:t>𝑅</a:t>
            </a:r>
            <a:r>
              <a:rPr dirty="0" baseline="-16666" sz="1500" spc="44">
                <a:latin typeface="Cambria Math"/>
                <a:cs typeface="Cambria Math"/>
              </a:rPr>
              <a:t>𝑐	</a:t>
            </a:r>
            <a:r>
              <a:rPr dirty="0" sz="1400">
                <a:latin typeface="Cambria Math"/>
                <a:cs typeface="Cambria Math"/>
              </a:rPr>
              <a:t>10 ×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25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800223" y="1454149"/>
            <a:ext cx="1015365" cy="0"/>
          </a:xfrm>
          <a:custGeom>
            <a:avLst/>
            <a:gdLst/>
            <a:ahLst/>
            <a:cxnLst/>
            <a:rect l="l" t="t" r="r" b="b"/>
            <a:pathLst>
              <a:path w="1015364" h="0">
                <a:moveTo>
                  <a:pt x="0" y="0"/>
                </a:moveTo>
                <a:lnTo>
                  <a:pt x="101528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549653" y="1432306"/>
            <a:ext cx="27571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50315" algn="l"/>
                <a:tab pos="2545715" algn="l"/>
              </a:tabLst>
            </a:pPr>
            <a:r>
              <a:rPr dirty="0" sz="1400" spc="-20">
                <a:latin typeface="Cambria Math"/>
                <a:cs typeface="Cambria Math"/>
              </a:rPr>
              <a:t>𝑅</a:t>
            </a:r>
            <a:r>
              <a:rPr dirty="0" baseline="-16666" sz="1500" spc="172">
                <a:latin typeface="Cambria Math"/>
                <a:cs typeface="Cambria Math"/>
              </a:rPr>
              <a:t>𝑎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82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-20">
                <a:latin typeface="Cambria Math"/>
                <a:cs typeface="Cambria Math"/>
              </a:rPr>
              <a:t>𝑅</a:t>
            </a:r>
            <a:r>
              <a:rPr dirty="0" baseline="-16666" sz="1500" spc="157">
                <a:latin typeface="Cambria Math"/>
                <a:cs typeface="Cambria Math"/>
              </a:rPr>
              <a:t>𝑏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-20">
                <a:latin typeface="Cambria Math"/>
                <a:cs typeface="Cambria Math"/>
              </a:rPr>
              <a:t>𝑅</a:t>
            </a:r>
            <a:r>
              <a:rPr dirty="0" baseline="-16666" sz="1500" spc="135">
                <a:latin typeface="Cambria Math"/>
                <a:cs typeface="Cambria Math"/>
              </a:rPr>
              <a:t>𝑐</a:t>
            </a:r>
            <a:r>
              <a:rPr dirty="0" baseline="-16666" sz="15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15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10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25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50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047109" y="1454149"/>
            <a:ext cx="295910" cy="0"/>
          </a:xfrm>
          <a:custGeom>
            <a:avLst/>
            <a:gdLst/>
            <a:ahLst/>
            <a:cxnLst/>
            <a:rect l="l" t="t" r="r" b="b"/>
            <a:pathLst>
              <a:path w="295910" h="0">
                <a:moveTo>
                  <a:pt x="0" y="0"/>
                </a:moveTo>
                <a:lnTo>
                  <a:pt x="29565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851528" y="1177797"/>
            <a:ext cx="972185" cy="377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5580">
              <a:lnSpc>
                <a:spcPts val="135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250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1410"/>
              </a:lnSpc>
              <a:tabLst>
                <a:tab pos="539750" algn="l"/>
              </a:tabLst>
            </a:pPr>
            <a:r>
              <a:rPr dirty="0" sz="1400">
                <a:latin typeface="Cambria Math"/>
                <a:cs typeface="Cambria Math"/>
              </a:rPr>
              <a:t>=	=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-20">
                <a:latin typeface="Cambria Math"/>
                <a:cs typeface="Cambria Math"/>
              </a:rPr>
              <a:t>5</a:t>
            </a:r>
            <a:r>
              <a:rPr dirty="0" sz="1450" spc="-20" i="1">
                <a:latin typeface="Symbol"/>
                <a:cs typeface="Symbol"/>
              </a:rPr>
              <a:t></a:t>
            </a:r>
            <a:endParaRPr sz="1450">
              <a:latin typeface="Symbol"/>
              <a:cs typeface="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241856" y="1947417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30604" y="1859025"/>
            <a:ext cx="3994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3365" algn="l"/>
              </a:tabLst>
            </a:pPr>
            <a:r>
              <a:rPr dirty="0" sz="1400">
                <a:latin typeface="Cambria Math"/>
                <a:cs typeface="Cambria Math"/>
              </a:rPr>
              <a:t>𝑅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565402" y="1999741"/>
            <a:ext cx="1007744" cy="0"/>
          </a:xfrm>
          <a:custGeom>
            <a:avLst/>
            <a:gdLst/>
            <a:ahLst/>
            <a:cxnLst/>
            <a:rect l="l" t="t" r="r" b="b"/>
            <a:pathLst>
              <a:path w="1007744" h="0">
                <a:moveTo>
                  <a:pt x="0" y="0"/>
                </a:moveTo>
                <a:lnTo>
                  <a:pt x="10076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2609214" y="1859025"/>
            <a:ext cx="1587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863598" y="1723389"/>
            <a:ext cx="17621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48080" algn="l"/>
              </a:tabLst>
            </a:pPr>
            <a:r>
              <a:rPr dirty="0" sz="1400" spc="35">
                <a:latin typeface="Cambria Math"/>
                <a:cs typeface="Cambria Math"/>
              </a:rPr>
              <a:t>𝑅</a:t>
            </a:r>
            <a:r>
              <a:rPr dirty="0" baseline="-16666" sz="1500" spc="52">
                <a:latin typeface="Cambria Math"/>
                <a:cs typeface="Cambria Math"/>
              </a:rPr>
              <a:t>𝑐</a:t>
            </a:r>
            <a:r>
              <a:rPr dirty="0" sz="1400" spc="35">
                <a:latin typeface="Cambria Math"/>
                <a:cs typeface="Cambria Math"/>
              </a:rPr>
              <a:t>𝑅</a:t>
            </a:r>
            <a:r>
              <a:rPr dirty="0" baseline="-16666" sz="1500" spc="52">
                <a:latin typeface="Cambria Math"/>
                <a:cs typeface="Cambria Math"/>
              </a:rPr>
              <a:t>𝑎	</a:t>
            </a:r>
            <a:r>
              <a:rPr dirty="0" sz="1400">
                <a:latin typeface="Cambria Math"/>
                <a:cs typeface="Cambria Math"/>
              </a:rPr>
              <a:t>25 ×</a:t>
            </a:r>
            <a:r>
              <a:rPr dirty="0" sz="1400" spc="-9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15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804795" y="1999741"/>
            <a:ext cx="1015365" cy="0"/>
          </a:xfrm>
          <a:custGeom>
            <a:avLst/>
            <a:gdLst/>
            <a:ahLst/>
            <a:cxnLst/>
            <a:rect l="l" t="t" r="r" b="b"/>
            <a:pathLst>
              <a:path w="1015364" h="0">
                <a:moveTo>
                  <a:pt x="0" y="0"/>
                </a:moveTo>
                <a:lnTo>
                  <a:pt x="101528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552702" y="1977897"/>
            <a:ext cx="27571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51585" algn="l"/>
                <a:tab pos="2545715" algn="l"/>
              </a:tabLst>
            </a:pPr>
            <a:r>
              <a:rPr dirty="0" sz="1400" spc="-20">
                <a:latin typeface="Cambria Math"/>
                <a:cs typeface="Cambria Math"/>
              </a:rPr>
              <a:t>𝑅</a:t>
            </a:r>
            <a:r>
              <a:rPr dirty="0" baseline="-16666" sz="1500" spc="172">
                <a:latin typeface="Cambria Math"/>
                <a:cs typeface="Cambria Math"/>
              </a:rPr>
              <a:t>𝑎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67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-20">
                <a:latin typeface="Cambria Math"/>
                <a:cs typeface="Cambria Math"/>
              </a:rPr>
              <a:t>𝑅</a:t>
            </a:r>
            <a:r>
              <a:rPr dirty="0" baseline="-16666" sz="1500" spc="157">
                <a:latin typeface="Cambria Math"/>
                <a:cs typeface="Cambria Math"/>
              </a:rPr>
              <a:t>𝑏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-20">
                <a:latin typeface="Cambria Math"/>
                <a:cs typeface="Cambria Math"/>
              </a:rPr>
              <a:t>𝑅</a:t>
            </a:r>
            <a:r>
              <a:rPr dirty="0" baseline="-16666" sz="1500" spc="135">
                <a:latin typeface="Cambria Math"/>
                <a:cs typeface="Cambria Math"/>
              </a:rPr>
              <a:t>𝑐</a:t>
            </a:r>
            <a:r>
              <a:rPr dirty="0" baseline="-16666" sz="15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15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10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25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50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050157" y="1999741"/>
            <a:ext cx="295910" cy="0"/>
          </a:xfrm>
          <a:custGeom>
            <a:avLst/>
            <a:gdLst/>
            <a:ahLst/>
            <a:cxnLst/>
            <a:rect l="l" t="t" r="r" b="b"/>
            <a:pathLst>
              <a:path w="295910" h="0">
                <a:moveTo>
                  <a:pt x="0" y="0"/>
                </a:moveTo>
                <a:lnTo>
                  <a:pt x="29565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3856101" y="1723389"/>
            <a:ext cx="1106170" cy="377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3675">
              <a:lnSpc>
                <a:spcPts val="135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375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1410"/>
              </a:lnSpc>
              <a:tabLst>
                <a:tab pos="539750" algn="l"/>
              </a:tabLst>
            </a:pPr>
            <a:r>
              <a:rPr dirty="0" sz="1400">
                <a:latin typeface="Cambria Math"/>
                <a:cs typeface="Cambria Math"/>
              </a:rPr>
              <a:t>=	= </a:t>
            </a:r>
            <a:r>
              <a:rPr dirty="0" sz="1400" spc="-10">
                <a:latin typeface="Cambria Math"/>
                <a:cs typeface="Cambria Math"/>
              </a:rPr>
              <a:t>7.5</a:t>
            </a:r>
            <a:r>
              <a:rPr dirty="0" sz="1450" spc="-10" i="1">
                <a:latin typeface="Symbol"/>
                <a:cs typeface="Symbol"/>
              </a:rPr>
              <a:t></a:t>
            </a:r>
            <a:endParaRPr sz="1450">
              <a:latin typeface="Symbol"/>
              <a:cs typeface="Symbo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241856" y="2493010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3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30604" y="2404618"/>
            <a:ext cx="3994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3365" algn="l"/>
              </a:tabLst>
            </a:pPr>
            <a:r>
              <a:rPr dirty="0" sz="1400">
                <a:latin typeface="Cambria Math"/>
                <a:cs typeface="Cambria Math"/>
              </a:rPr>
              <a:t>𝑅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565402" y="2545333"/>
            <a:ext cx="1007744" cy="0"/>
          </a:xfrm>
          <a:custGeom>
            <a:avLst/>
            <a:gdLst/>
            <a:ahLst/>
            <a:cxnLst/>
            <a:rect l="l" t="t" r="r" b="b"/>
            <a:pathLst>
              <a:path w="1007744" h="0">
                <a:moveTo>
                  <a:pt x="0" y="0"/>
                </a:moveTo>
                <a:lnTo>
                  <a:pt x="10076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2609214" y="2404618"/>
            <a:ext cx="1587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857501" y="2268982"/>
            <a:ext cx="176783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54430" algn="l"/>
              </a:tabLst>
            </a:pPr>
            <a:r>
              <a:rPr dirty="0" sz="1400" spc="40">
                <a:latin typeface="Cambria Math"/>
                <a:cs typeface="Cambria Math"/>
              </a:rPr>
              <a:t>𝑅</a:t>
            </a:r>
            <a:r>
              <a:rPr dirty="0" baseline="-16666" sz="1500" spc="60">
                <a:latin typeface="Cambria Math"/>
                <a:cs typeface="Cambria Math"/>
              </a:rPr>
              <a:t>𝑎</a:t>
            </a:r>
            <a:r>
              <a:rPr dirty="0" sz="1400" spc="40">
                <a:latin typeface="Cambria Math"/>
                <a:cs typeface="Cambria Math"/>
              </a:rPr>
              <a:t>𝑅</a:t>
            </a:r>
            <a:r>
              <a:rPr dirty="0" baseline="-16666" sz="1500" spc="60">
                <a:latin typeface="Cambria Math"/>
                <a:cs typeface="Cambria Math"/>
              </a:rPr>
              <a:t>𝑏	</a:t>
            </a:r>
            <a:r>
              <a:rPr dirty="0" sz="1400">
                <a:latin typeface="Cambria Math"/>
                <a:cs typeface="Cambria Math"/>
              </a:rPr>
              <a:t>10 ×</a:t>
            </a:r>
            <a:r>
              <a:rPr dirty="0" sz="1400" spc="-9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15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804795" y="2545333"/>
            <a:ext cx="1015365" cy="0"/>
          </a:xfrm>
          <a:custGeom>
            <a:avLst/>
            <a:gdLst/>
            <a:ahLst/>
            <a:cxnLst/>
            <a:rect l="l" t="t" r="r" b="b"/>
            <a:pathLst>
              <a:path w="1015364" h="0">
                <a:moveTo>
                  <a:pt x="0" y="0"/>
                </a:moveTo>
                <a:lnTo>
                  <a:pt x="101528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1552702" y="2523489"/>
            <a:ext cx="27571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51585" algn="l"/>
                <a:tab pos="2545715" algn="l"/>
              </a:tabLst>
            </a:pPr>
            <a:r>
              <a:rPr dirty="0" sz="1400" spc="-20">
                <a:latin typeface="Cambria Math"/>
                <a:cs typeface="Cambria Math"/>
              </a:rPr>
              <a:t>𝑅</a:t>
            </a:r>
            <a:r>
              <a:rPr dirty="0" baseline="-16666" sz="1500" spc="172">
                <a:latin typeface="Cambria Math"/>
                <a:cs typeface="Cambria Math"/>
              </a:rPr>
              <a:t>𝑎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67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-20">
                <a:latin typeface="Cambria Math"/>
                <a:cs typeface="Cambria Math"/>
              </a:rPr>
              <a:t>𝑅</a:t>
            </a:r>
            <a:r>
              <a:rPr dirty="0" baseline="-16666" sz="1500" spc="157">
                <a:latin typeface="Cambria Math"/>
                <a:cs typeface="Cambria Math"/>
              </a:rPr>
              <a:t>𝑏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-20">
                <a:latin typeface="Cambria Math"/>
                <a:cs typeface="Cambria Math"/>
              </a:rPr>
              <a:t>𝑅</a:t>
            </a:r>
            <a:r>
              <a:rPr dirty="0" baseline="-16666" sz="1500" spc="135">
                <a:latin typeface="Cambria Math"/>
                <a:cs typeface="Cambria Math"/>
              </a:rPr>
              <a:t>𝑐</a:t>
            </a:r>
            <a:r>
              <a:rPr dirty="0" baseline="-16666" sz="15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15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10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25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50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050157" y="2545333"/>
            <a:ext cx="295910" cy="0"/>
          </a:xfrm>
          <a:custGeom>
            <a:avLst/>
            <a:gdLst/>
            <a:ahLst/>
            <a:cxnLst/>
            <a:rect l="l" t="t" r="r" b="b"/>
            <a:pathLst>
              <a:path w="295910" h="0">
                <a:moveTo>
                  <a:pt x="0" y="0"/>
                </a:moveTo>
                <a:lnTo>
                  <a:pt x="29565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3856101" y="2268982"/>
            <a:ext cx="970280" cy="377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3675">
              <a:lnSpc>
                <a:spcPts val="135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150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1410"/>
              </a:lnSpc>
              <a:tabLst>
                <a:tab pos="539750" algn="l"/>
              </a:tabLst>
            </a:pPr>
            <a:r>
              <a:rPr dirty="0" sz="1400">
                <a:latin typeface="Cambria Math"/>
                <a:cs typeface="Cambria Math"/>
              </a:rPr>
              <a:t>=	=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-20">
                <a:latin typeface="Cambria Math"/>
                <a:cs typeface="Cambria Math"/>
              </a:rPr>
              <a:t>3</a:t>
            </a:r>
            <a:r>
              <a:rPr dirty="0" sz="1450" spc="-20" i="1">
                <a:latin typeface="Symbol"/>
                <a:cs typeface="Symbol"/>
              </a:rPr>
              <a:t></a:t>
            </a:r>
            <a:endParaRPr sz="1450">
              <a:latin typeface="Symbol"/>
              <a:cs typeface="Symbo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130604" y="2728315"/>
            <a:ext cx="5300980" cy="963294"/>
          </a:xfrm>
          <a:prstGeom prst="rect">
            <a:avLst/>
          </a:prstGeom>
        </p:spPr>
        <p:txBody>
          <a:bodyPr wrap="square" lIns="0" tIns="1130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90"/>
              </a:spcBef>
            </a:pPr>
            <a:r>
              <a:rPr dirty="0" sz="1400" spc="-5">
                <a:latin typeface="Times New Roman"/>
                <a:cs typeface="Times New Roman"/>
              </a:rPr>
              <a:t>The equivalent </a:t>
            </a:r>
            <a:r>
              <a:rPr dirty="0" sz="1400">
                <a:latin typeface="Times New Roman"/>
                <a:cs typeface="Times New Roman"/>
              </a:rPr>
              <a:t>Y </a:t>
            </a:r>
            <a:r>
              <a:rPr dirty="0" sz="1400" spc="-5">
                <a:latin typeface="Times New Roman"/>
                <a:cs typeface="Times New Roman"/>
              </a:rPr>
              <a:t>network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shown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10">
                <a:latin typeface="Times New Roman"/>
                <a:cs typeface="Times New Roman"/>
              </a:rPr>
              <a:t>Fig.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5(b).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45200"/>
              </a:lnSpc>
              <a:spcBef>
                <a:spcPts val="30"/>
              </a:spcBef>
            </a:pPr>
            <a:r>
              <a:rPr dirty="0" sz="1400" spc="-5" b="1" i="1">
                <a:latin typeface="Times New Roman"/>
                <a:cs typeface="Times New Roman"/>
              </a:rPr>
              <a:t>Example </a:t>
            </a:r>
            <a:r>
              <a:rPr dirty="0" sz="1400" b="1" i="1">
                <a:latin typeface="Times New Roman"/>
                <a:cs typeface="Times New Roman"/>
              </a:rPr>
              <a:t>2: </a:t>
            </a:r>
            <a:r>
              <a:rPr dirty="0" sz="1400" spc="-5" b="1" i="1">
                <a:latin typeface="Times New Roman"/>
                <a:cs typeface="Times New Roman"/>
              </a:rPr>
              <a:t>Obtain the equivalent resistance </a:t>
            </a:r>
            <a:r>
              <a:rPr dirty="0" sz="1400">
                <a:latin typeface="Cambria Math"/>
                <a:cs typeface="Cambria Math"/>
              </a:rPr>
              <a:t>𝑹</a:t>
            </a:r>
            <a:r>
              <a:rPr dirty="0" baseline="-16666" sz="1500">
                <a:latin typeface="Cambria Math"/>
                <a:cs typeface="Cambria Math"/>
              </a:rPr>
              <a:t>𝒂𝒃 </a:t>
            </a:r>
            <a:r>
              <a:rPr dirty="0" sz="1400" b="1" i="1">
                <a:latin typeface="Times New Roman"/>
                <a:cs typeface="Times New Roman"/>
              </a:rPr>
              <a:t>for the </a:t>
            </a:r>
            <a:r>
              <a:rPr dirty="0" sz="1400" spc="-5" b="1" i="1">
                <a:latin typeface="Times New Roman"/>
                <a:cs typeface="Times New Roman"/>
              </a:rPr>
              <a:t>circuit in Fig.  </a:t>
            </a:r>
            <a:r>
              <a:rPr dirty="0" sz="1400" b="1" i="1">
                <a:latin typeface="Times New Roman"/>
                <a:cs typeface="Times New Roman"/>
              </a:rPr>
              <a:t>6 </a:t>
            </a:r>
            <a:r>
              <a:rPr dirty="0" sz="1400" spc="-5" b="1" i="1">
                <a:latin typeface="Times New Roman"/>
                <a:cs typeface="Times New Roman"/>
              </a:rPr>
              <a:t>and use it to find current</a:t>
            </a:r>
            <a:r>
              <a:rPr dirty="0" sz="1400" spc="30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i.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130604" y="6105524"/>
            <a:ext cx="5300980" cy="10737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 sz="1400" spc="-5" i="1">
                <a:latin typeface="Times New Roman"/>
                <a:cs typeface="Times New Roman"/>
              </a:rPr>
              <a:t>Fig.</a:t>
            </a:r>
            <a:r>
              <a:rPr dirty="0" sz="1400" spc="-10" i="1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6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b="1" i="1">
                <a:latin typeface="Times New Roman"/>
                <a:cs typeface="Times New Roman"/>
              </a:rPr>
              <a:t>H.W. </a:t>
            </a:r>
            <a:r>
              <a:rPr dirty="0" sz="1400" spc="-5" b="1" i="1">
                <a:latin typeface="Times New Roman"/>
                <a:cs typeface="Times New Roman"/>
              </a:rPr>
              <a:t>1:For </a:t>
            </a:r>
            <a:r>
              <a:rPr dirty="0" sz="1400" b="1" i="1">
                <a:latin typeface="Times New Roman"/>
                <a:cs typeface="Times New Roman"/>
              </a:rPr>
              <a:t>the </a:t>
            </a:r>
            <a:r>
              <a:rPr dirty="0" sz="1400" spc="-5" b="1" i="1">
                <a:latin typeface="Times New Roman"/>
                <a:cs typeface="Times New Roman"/>
              </a:rPr>
              <a:t>bridge network in Fig. </a:t>
            </a:r>
            <a:r>
              <a:rPr dirty="0" sz="1400" b="1" i="1">
                <a:latin typeface="Times New Roman"/>
                <a:cs typeface="Times New Roman"/>
              </a:rPr>
              <a:t>7, </a:t>
            </a:r>
            <a:r>
              <a:rPr dirty="0" sz="1400" spc="-5" b="1" i="1">
                <a:latin typeface="Times New Roman"/>
                <a:cs typeface="Times New Roman"/>
              </a:rPr>
              <a:t>find </a:t>
            </a:r>
            <a:r>
              <a:rPr dirty="0" sz="1400">
                <a:latin typeface="Cambria Math"/>
                <a:cs typeface="Cambria Math"/>
              </a:rPr>
              <a:t>𝑹</a:t>
            </a:r>
            <a:r>
              <a:rPr dirty="0" baseline="-16666" sz="1500">
                <a:latin typeface="Cambria Math"/>
                <a:cs typeface="Cambria Math"/>
              </a:rPr>
              <a:t>𝒂𝒃 </a:t>
            </a:r>
            <a:r>
              <a:rPr dirty="0" sz="1400" b="1" i="1">
                <a:latin typeface="Times New Roman"/>
                <a:cs typeface="Times New Roman"/>
              </a:rPr>
              <a:t>and</a:t>
            </a:r>
            <a:r>
              <a:rPr dirty="0" sz="1400" spc="-150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i.</a:t>
            </a:r>
            <a:endParaRPr sz="140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  <a:spcBef>
                <a:spcPts val="730"/>
              </a:spcBef>
            </a:pPr>
            <a:r>
              <a:rPr dirty="0" sz="1400">
                <a:latin typeface="Cambria Math"/>
                <a:cs typeface="Cambria Math"/>
              </a:rPr>
              <a:t>𝐴𝑛𝑠𝑤𝑒𝑟: </a:t>
            </a:r>
            <a:r>
              <a:rPr dirty="0" sz="1400" spc="-10">
                <a:latin typeface="Cambria Math"/>
                <a:cs typeface="Cambria Math"/>
              </a:rPr>
              <a:t>40</a:t>
            </a:r>
            <a:r>
              <a:rPr dirty="0" sz="1450" spc="-10" i="1">
                <a:latin typeface="Symbol"/>
                <a:cs typeface="Symbol"/>
              </a:rPr>
              <a:t></a:t>
            </a:r>
            <a:r>
              <a:rPr dirty="0" sz="1400" spc="-10">
                <a:latin typeface="Cambria Math"/>
                <a:cs typeface="Cambria Math"/>
              </a:rPr>
              <a:t>, </a:t>
            </a:r>
            <a:r>
              <a:rPr dirty="0" sz="1400">
                <a:latin typeface="Cambria Math"/>
                <a:cs typeface="Cambria Math"/>
              </a:rPr>
              <a:t>2.5</a:t>
            </a:r>
            <a:r>
              <a:rPr dirty="0" sz="1400" spc="-22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𝐴.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2313304" y="3784599"/>
            <a:ext cx="2861971" cy="23047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35" name="object 3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Shamfuture</dc:creator>
  <dcterms:created xsi:type="dcterms:W3CDTF">2018-10-21T20:46:10Z</dcterms:created>
  <dcterms:modified xsi:type="dcterms:W3CDTF">2018-10-21T20:46:10Z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2017-01-21T00:00:00Z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2018-10-21T00:00:00Z</vt:filetime>
  </property>
</Properties>
</file>