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30604" y="9699276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9910" y="9699276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35502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9092" y="5331586"/>
            <a:ext cx="608990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1642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96363" y="6608952"/>
            <a:ext cx="252984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2854" y="6608952"/>
            <a:ext cx="1152017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69842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70680" y="6608952"/>
            <a:ext cx="2041525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28110" y="9222943"/>
            <a:ext cx="703072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55669" y="9222943"/>
            <a:ext cx="353567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217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400" b="1">
                <a:latin typeface="Times New Roman"/>
                <a:cs typeface="Times New Roman"/>
              </a:rPr>
              <a:t>2-13 </a:t>
            </a:r>
            <a:r>
              <a:rPr dirty="0" sz="1400" spc="-5" b="1">
                <a:latin typeface="Times New Roman"/>
                <a:cs typeface="Times New Roman"/>
              </a:rPr>
              <a:t>Wye-Delta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Transformations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ts val="241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Situations often arise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circuit analysis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resistors are neither in  parallel nor in series.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consider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bridge circuit in </a:t>
            </a: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2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we combine resistors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and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6 </a:t>
            </a:r>
            <a:r>
              <a:rPr dirty="0" sz="1400" spc="-5">
                <a:latin typeface="Times New Roman"/>
                <a:cs typeface="Times New Roman"/>
              </a:rPr>
              <a:t>through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resistors are  neither in series nor in parallel? Many circuits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type shown in Fig.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406636"/>
            <a:ext cx="5301615" cy="241236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simplified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using three-terminal equivalent networks.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wye </a:t>
            </a:r>
            <a:r>
              <a:rPr dirty="0" sz="1400" spc="-5">
                <a:latin typeface="Times New Roman"/>
                <a:cs typeface="Times New Roman"/>
              </a:rPr>
              <a:t>(Y) </a:t>
            </a:r>
            <a:r>
              <a:rPr dirty="0" sz="1400">
                <a:latin typeface="Times New Roman"/>
                <a:cs typeface="Times New Roman"/>
              </a:rPr>
              <a:t>or tee </a:t>
            </a:r>
            <a:r>
              <a:rPr dirty="0" sz="1400" spc="-5">
                <a:latin typeface="Times New Roman"/>
                <a:cs typeface="Times New Roman"/>
              </a:rPr>
              <a:t>(T) network shown in Fig.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and the delta (</a:t>
            </a:r>
            <a:r>
              <a:rPr dirty="0" sz="1400" spc="-5">
                <a:latin typeface="Cambria Math"/>
                <a:cs typeface="Cambria Math"/>
              </a:rPr>
              <a:t>∆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pi (</a:t>
            </a:r>
            <a:r>
              <a:rPr dirty="0" sz="1400" spc="-5">
                <a:latin typeface="Cambria Math"/>
                <a:cs typeface="Cambria Math"/>
              </a:rPr>
              <a:t>Π</a:t>
            </a:r>
            <a:r>
              <a:rPr dirty="0" sz="1400" spc="-5">
                <a:latin typeface="Times New Roman"/>
                <a:cs typeface="Times New Roman"/>
              </a:rPr>
              <a:t>)  network shown in Fig. </a:t>
            </a:r>
            <a:r>
              <a:rPr dirty="0" sz="1400">
                <a:latin typeface="Times New Roman"/>
                <a:cs typeface="Times New Roman"/>
              </a:rPr>
              <a:t>3. </a:t>
            </a:r>
            <a:r>
              <a:rPr dirty="0" sz="1400" spc="-5">
                <a:latin typeface="Times New Roman"/>
                <a:cs typeface="Times New Roman"/>
              </a:rPr>
              <a:t>These networks </a:t>
            </a:r>
            <a:r>
              <a:rPr dirty="0" sz="1400">
                <a:latin typeface="Times New Roman"/>
                <a:cs typeface="Times New Roman"/>
              </a:rPr>
              <a:t>occur by </a:t>
            </a:r>
            <a:r>
              <a:rPr dirty="0" sz="1400" spc="-5">
                <a:latin typeface="Times New Roman"/>
                <a:cs typeface="Times New Roman"/>
              </a:rPr>
              <a:t>themselves </a:t>
            </a:r>
            <a:r>
              <a:rPr dirty="0" sz="1400">
                <a:latin typeface="Times New Roman"/>
                <a:cs typeface="Times New Roman"/>
              </a:rPr>
              <a:t>or as </a:t>
            </a:r>
            <a:r>
              <a:rPr dirty="0" sz="1400" spc="-5">
                <a:latin typeface="Times New Roman"/>
                <a:cs typeface="Times New Roman"/>
              </a:rPr>
              <a:t>part 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larger network. 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in </a:t>
            </a:r>
            <a:r>
              <a:rPr dirty="0" sz="1400">
                <a:latin typeface="Times New Roman"/>
                <a:cs typeface="Times New Roman"/>
              </a:rPr>
              <a:t>three-phase </a:t>
            </a:r>
            <a:r>
              <a:rPr dirty="0" sz="1400" spc="-5">
                <a:latin typeface="Times New Roman"/>
                <a:cs typeface="Times New Roman"/>
              </a:rPr>
              <a:t>networks, electrical  filters, and matching networks. Our main interest </a:t>
            </a:r>
            <a:r>
              <a:rPr dirty="0" sz="1400">
                <a:latin typeface="Times New Roman"/>
                <a:cs typeface="Times New Roman"/>
              </a:rPr>
              <a:t>here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 spc="-1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identify them when </a:t>
            </a:r>
            <a:r>
              <a:rPr dirty="0" sz="1400">
                <a:latin typeface="Times New Roman"/>
                <a:cs typeface="Times New Roman"/>
              </a:rPr>
              <a:t>they </a:t>
            </a:r>
            <a:r>
              <a:rPr dirty="0" sz="1400" spc="-5">
                <a:latin typeface="Times New Roman"/>
                <a:cs typeface="Times New Roman"/>
              </a:rPr>
              <a:t>occur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part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network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apply  wye-delta transformation in the analysis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0298" y="8782659"/>
            <a:ext cx="329819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Two Forms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same network: </a:t>
            </a:r>
            <a:r>
              <a:rPr dirty="0" sz="1400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Times New Roman"/>
                <a:cs typeface="Times New Roman"/>
              </a:rPr>
              <a:t>Y, (b)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46070" y="2705734"/>
            <a:ext cx="2054095" cy="161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37628" y="6991136"/>
            <a:ext cx="5072326" cy="1877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4351" y="944927"/>
            <a:ext cx="2485520" cy="2171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64264" y="925376"/>
            <a:ext cx="2572309" cy="2240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2935579"/>
            <a:ext cx="5302885" cy="372173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Two Forms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same network: </a:t>
            </a:r>
            <a:r>
              <a:rPr dirty="0" sz="1400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Cambria Math"/>
                <a:cs typeface="Cambria Math"/>
              </a:rPr>
              <a:t>∆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(b)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Π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Delta </a:t>
            </a:r>
            <a:r>
              <a:rPr dirty="0" sz="1400" spc="-10" b="1">
                <a:latin typeface="Times New Roman"/>
                <a:cs typeface="Times New Roman"/>
              </a:rPr>
              <a:t>to </a:t>
            </a:r>
            <a:r>
              <a:rPr dirty="0" sz="1400" spc="-5" b="1">
                <a:latin typeface="Times New Roman"/>
                <a:cs typeface="Times New Roman"/>
              </a:rPr>
              <a:t>Wye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Conversion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convenient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work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wye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network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place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2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where the circuit contains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delta configuration.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superimpose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wye  </a:t>
            </a:r>
            <a:r>
              <a:rPr dirty="0" sz="1400" spc="-5">
                <a:latin typeface="Times New Roman"/>
                <a:cs typeface="Times New Roman"/>
              </a:rPr>
              <a:t>network on the existing delta network and find the equivalent resistances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wye </a:t>
            </a:r>
            <a:r>
              <a:rPr dirty="0" sz="1400" spc="-5">
                <a:latin typeface="Times New Roman"/>
                <a:cs typeface="Times New Roman"/>
              </a:rPr>
              <a:t>network. To obtain the equivalent resistances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10">
                <a:latin typeface="Times New Roman"/>
                <a:cs typeface="Times New Roman"/>
              </a:rPr>
              <a:t>wye  </a:t>
            </a:r>
            <a:r>
              <a:rPr dirty="0" sz="1400" spc="-5">
                <a:latin typeface="Times New Roman"/>
                <a:cs typeface="Times New Roman"/>
              </a:rPr>
              <a:t>network, we compare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networks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make sure that the resistance  between each pair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nodes in the </a:t>
            </a:r>
            <a:r>
              <a:rPr dirty="0" sz="1400">
                <a:latin typeface="Cambria Math"/>
                <a:cs typeface="Cambria Math"/>
              </a:rPr>
              <a:t>∆ </a:t>
            </a:r>
            <a:r>
              <a:rPr dirty="0" sz="1400">
                <a:latin typeface="Times New Roman"/>
                <a:cs typeface="Times New Roman"/>
              </a:rPr>
              <a:t>(or </a:t>
            </a:r>
            <a:r>
              <a:rPr dirty="0" sz="1400">
                <a:latin typeface="Cambria Math"/>
                <a:cs typeface="Cambria Math"/>
              </a:rPr>
              <a:t>Π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network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same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 resistance between the same pair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nodes in the </a:t>
            </a:r>
            <a:r>
              <a:rPr dirty="0" sz="1400">
                <a:latin typeface="Times New Roman"/>
                <a:cs typeface="Times New Roman"/>
              </a:rPr>
              <a:t>Y (or </a:t>
            </a:r>
            <a:r>
              <a:rPr dirty="0" sz="1400" spc="-5">
                <a:latin typeface="Times New Roman"/>
                <a:cs typeface="Times New Roman"/>
              </a:rPr>
              <a:t>T) network. </a:t>
            </a:r>
            <a:r>
              <a:rPr dirty="0" sz="1400" spc="-1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terminals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2 in </a:t>
            </a:r>
            <a:r>
              <a:rPr dirty="0" sz="1400" spc="-5">
                <a:latin typeface="Times New Roman"/>
                <a:cs typeface="Times New Roman"/>
              </a:rPr>
              <a:t>Figs.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3,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6889" y="6731889"/>
            <a:ext cx="271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633438"/>
            <a:ext cx="3556635" cy="96139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741170">
              <a:lnSpc>
                <a:spcPct val="100000"/>
              </a:lnSpc>
              <a:spcBef>
                <a:spcPts val="880"/>
              </a:spcBef>
            </a:pP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12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𝑌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marL="1758950">
              <a:lnSpc>
                <a:spcPct val="100000"/>
              </a:lnSpc>
              <a:spcBef>
                <a:spcPts val="780"/>
              </a:spcBef>
            </a:pP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12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∆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𝑏</a:t>
            </a:r>
            <a:r>
              <a:rPr dirty="0" baseline="1984" sz="2100" spc="37">
                <a:latin typeface="Cambria Math"/>
                <a:cs typeface="Cambria Math"/>
              </a:rPr>
              <a:t>‖</a:t>
            </a:r>
            <a:r>
              <a:rPr dirty="0" sz="1400" spc="25">
                <a:latin typeface="Cambria Math"/>
                <a:cs typeface="Cambria Math"/>
              </a:rPr>
              <a:t>(𝑅</a:t>
            </a:r>
            <a:r>
              <a:rPr dirty="0" baseline="-16666" sz="1500" spc="37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𝑐</a:t>
            </a:r>
            <a:r>
              <a:rPr dirty="0" sz="1400" spc="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Setting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12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𝑌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12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∆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" sz="2100" spc="179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0239" y="7786496"/>
            <a:ext cx="1100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mbria Math"/>
                <a:cs typeface="Cambria Math"/>
              </a:rPr>
              <a:t>𝑅</a:t>
            </a:r>
            <a:r>
              <a:rPr dirty="0" baseline="-16666" sz="1500" spc="-15">
                <a:latin typeface="Cambria Math"/>
                <a:cs typeface="Cambria Math"/>
              </a:rPr>
              <a:t>12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9522" y="7650860"/>
            <a:ext cx="118491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>
              <a:lnSpc>
                <a:spcPts val="1375"/>
              </a:lnSpc>
              <a:spcBef>
                <a:spcPts val="100"/>
              </a:spcBef>
            </a:pP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sz="1400" spc="30">
                <a:latin typeface="Cambria Math"/>
                <a:cs typeface="Cambria Math"/>
              </a:rPr>
              <a:t>(𝑅</a:t>
            </a:r>
            <a:r>
              <a:rPr dirty="0" baseline="-16666" sz="1500" spc="44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𝑐</a:t>
            </a:r>
            <a:r>
              <a:rPr dirty="0" sz="1400" spc="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2657" y="7905368"/>
            <a:ext cx="1022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45357" y="792721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161026" y="7786496"/>
            <a:ext cx="375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8208644"/>
            <a:ext cx="731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Similarly,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19" y="8728709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21763" y="8640317"/>
            <a:ext cx="1100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945" algn="l"/>
              </a:tabLst>
            </a:pPr>
            <a:r>
              <a:rPr dirty="0" sz="1400">
                <a:latin typeface="Cambria Math"/>
                <a:cs typeface="Cambria Math"/>
              </a:rPr>
              <a:t>𝑅	=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52571" y="8504681"/>
            <a:ext cx="118364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060">
              <a:lnSpc>
                <a:spcPts val="1375"/>
              </a:lnSpc>
              <a:spcBef>
                <a:spcPts val="100"/>
              </a:spcBef>
            </a:pP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𝑐</a:t>
            </a:r>
            <a:r>
              <a:rPr dirty="0" sz="1400" spc="30">
                <a:latin typeface="Cambria Math"/>
                <a:cs typeface="Cambria Math"/>
              </a:rPr>
              <a:t>(𝑅</a:t>
            </a:r>
            <a:r>
              <a:rPr dirty="0" baseline="-16666" sz="1500" spc="44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𝑏</a:t>
            </a:r>
            <a:r>
              <a:rPr dirty="0" sz="1400" spc="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4180" y="8759190"/>
            <a:ext cx="1022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46880" y="878103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162550" y="8640317"/>
            <a:ext cx="372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34539" y="927430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34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4810" y="9185909"/>
            <a:ext cx="1108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485" algn="l"/>
              </a:tabLst>
            </a:pPr>
            <a:r>
              <a:rPr dirty="0" sz="1400">
                <a:latin typeface="Cambria Math"/>
                <a:cs typeface="Cambria Math"/>
              </a:rPr>
              <a:t>𝑅	= 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1715" y="9050273"/>
            <a:ext cx="118491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>
              <a:lnSpc>
                <a:spcPts val="1375"/>
              </a:lnSpc>
              <a:spcBef>
                <a:spcPts val="100"/>
              </a:spcBef>
            </a:pP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𝑎</a:t>
            </a:r>
            <a:r>
              <a:rPr dirty="0" sz="1400" spc="30">
                <a:latin typeface="Cambria Math"/>
                <a:cs typeface="Cambria Math"/>
              </a:rPr>
              <a:t>(𝑅</a:t>
            </a:r>
            <a:r>
              <a:rPr dirty="0" baseline="-16666" sz="1500" spc="44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𝑐</a:t>
            </a:r>
            <a:r>
              <a:rPr dirty="0" sz="1400" spc="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44848" y="9304731"/>
            <a:ext cx="1022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57548" y="932662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173217" y="9185909"/>
            <a:ext cx="358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25">
                <a:latin typeface="Cambria Math"/>
                <a:cs typeface="Cambria Math"/>
              </a:rPr>
              <a:t>𝑐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5685" y="7337717"/>
            <a:ext cx="2640440" cy="2194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604" y="884935"/>
            <a:ext cx="3027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Subtracting Eq. (2c) from Eq. </a:t>
            </a:r>
            <a:r>
              <a:rPr dirty="0" sz="1400">
                <a:latin typeface="Times New Roman"/>
                <a:cs typeface="Times New Roman"/>
              </a:rPr>
              <a:t>(2a),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0823" y="1314957"/>
            <a:ext cx="609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9379" y="1179321"/>
            <a:ext cx="118491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>
              <a:lnSpc>
                <a:spcPts val="1375"/>
              </a:lnSpc>
              <a:spcBef>
                <a:spcPts val="100"/>
              </a:spcBef>
            </a:pP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𝑐</a:t>
            </a:r>
            <a:r>
              <a:rPr dirty="0" sz="1400" spc="30">
                <a:latin typeface="Cambria Math"/>
                <a:cs typeface="Cambria Math"/>
              </a:rPr>
              <a:t>(𝑅</a:t>
            </a:r>
            <a:r>
              <a:rPr dirty="0" baseline="-16666" sz="1500" spc="44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𝑎</a:t>
            </a:r>
            <a:r>
              <a:rPr dirty="0" sz="1400" spc="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2259" y="1433830"/>
            <a:ext cx="1022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54959" y="145567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70501" y="1314957"/>
            <a:ext cx="273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1738630"/>
            <a:ext cx="2230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Adding Eqs. (2b) and </a:t>
            </a:r>
            <a:r>
              <a:rPr dirty="0" sz="1400">
                <a:latin typeface="Times New Roman"/>
                <a:cs typeface="Times New Roman"/>
              </a:rPr>
              <a:t>(3)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4691" y="2096769"/>
            <a:ext cx="111633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0885">
              <a:lnSpc>
                <a:spcPts val="1375"/>
              </a:lnSpc>
              <a:spcBef>
                <a:spcPts val="100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284">
                <a:latin typeface="Cambria Math"/>
                <a:cs typeface="Cambria Math"/>
              </a:rPr>
              <a:t>𝑏</a:t>
            </a:r>
            <a:r>
              <a:rPr dirty="0" sz="1400" spc="-35">
                <a:latin typeface="Cambria Math"/>
                <a:cs typeface="Cambria Math"/>
              </a:rPr>
              <a:t>𝑅</a:t>
            </a:r>
            <a:r>
              <a:rPr dirty="0" baseline="-16666" sz="1500" spc="13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375"/>
              </a:lnSpc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3059" y="2351277"/>
            <a:ext cx="707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+ 𝑅 +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5042" y="2439669"/>
            <a:ext cx="897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11480" algn="l"/>
                <a:tab pos="819785" algn="l"/>
              </a:tabLst>
            </a:pPr>
            <a:r>
              <a:rPr dirty="0" sz="1000" spc="114">
                <a:latin typeface="Cambria Math"/>
                <a:cs typeface="Cambria Math"/>
              </a:rPr>
              <a:t>𝑎</a:t>
            </a:r>
            <a:r>
              <a:rPr dirty="0" sz="1000" spc="114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𝑏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90">
                <a:latin typeface="Cambria Math"/>
                <a:cs typeface="Cambria Math"/>
              </a:rPr>
              <a:t>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53791" y="2373121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582033" y="2232406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18336" y="2074417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4724" y="2093467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4724" y="2126233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87414" y="2074417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18336" y="2716021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74724" y="2735071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4724" y="270230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87414" y="2716021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37386" y="2074417"/>
            <a:ext cx="0" cy="680085"/>
          </a:xfrm>
          <a:custGeom>
            <a:avLst/>
            <a:gdLst/>
            <a:ahLst/>
            <a:cxnLst/>
            <a:rect l="l" t="t" r="r" b="b"/>
            <a:pathLst>
              <a:path w="0" h="680085">
                <a:moveTo>
                  <a:pt x="0" y="0"/>
                </a:moveTo>
                <a:lnTo>
                  <a:pt x="0" y="67970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70152" y="2121661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69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24752" y="2074417"/>
            <a:ext cx="0" cy="680085"/>
          </a:xfrm>
          <a:custGeom>
            <a:avLst/>
            <a:gdLst/>
            <a:ahLst/>
            <a:cxnLst/>
            <a:rect l="l" t="t" r="r" b="b"/>
            <a:pathLst>
              <a:path w="0" h="680085">
                <a:moveTo>
                  <a:pt x="0" y="0"/>
                </a:moveTo>
                <a:lnTo>
                  <a:pt x="0" y="67970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91985" y="2121661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69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0604" y="3030982"/>
            <a:ext cx="3192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 subtracting </a:t>
            </a:r>
            <a:r>
              <a:rPr dirty="0" sz="1400" spc="-10">
                <a:latin typeface="Times New Roman"/>
                <a:cs typeface="Times New Roman"/>
              </a:rPr>
              <a:t>Eq. </a:t>
            </a:r>
            <a:r>
              <a:rPr dirty="0" sz="1400" spc="5">
                <a:latin typeface="Times New Roman"/>
                <a:cs typeface="Times New Roman"/>
              </a:rPr>
              <a:t>(3) </a:t>
            </a:r>
            <a:r>
              <a:rPr dirty="0" sz="1400" spc="-5">
                <a:latin typeface="Times New Roman"/>
                <a:cs typeface="Times New Roman"/>
              </a:rPr>
              <a:t>from Eq. </a:t>
            </a:r>
            <a:r>
              <a:rPr dirty="0" sz="1400">
                <a:latin typeface="Times New Roman"/>
                <a:cs typeface="Times New Roman"/>
              </a:rPr>
              <a:t>(2b)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yields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33167" y="3389121"/>
            <a:ext cx="112268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2790">
              <a:lnSpc>
                <a:spcPts val="1375"/>
              </a:lnSpc>
              <a:spcBef>
                <a:spcPts val="100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277">
                <a:latin typeface="Cambria Math"/>
                <a:cs typeface="Cambria Math"/>
              </a:rPr>
              <a:t>𝑐</a:t>
            </a:r>
            <a:r>
              <a:rPr dirty="0" sz="1400" spc="-35">
                <a:latin typeface="Cambria Math"/>
                <a:cs typeface="Cambria Math"/>
              </a:rPr>
              <a:t>𝑅</a:t>
            </a:r>
            <a:r>
              <a:rPr dirty="0" baseline="-16666" sz="1500" spc="172">
                <a:latin typeface="Cambria Math"/>
                <a:cs typeface="Cambria Math"/>
              </a:rPr>
              <a:t>𝑎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94583" y="3644010"/>
            <a:ext cx="709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+ 𝑅 +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66566" y="3732402"/>
            <a:ext cx="898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11480" algn="l"/>
                <a:tab pos="821055" algn="l"/>
              </a:tabLst>
            </a:pPr>
            <a:r>
              <a:rPr dirty="0" sz="1000" spc="114">
                <a:latin typeface="Cambria Math"/>
                <a:cs typeface="Cambria Math"/>
              </a:rPr>
              <a:t>𝑎</a:t>
            </a:r>
            <a:r>
              <a:rPr dirty="0" sz="1000" spc="114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𝑏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90">
                <a:latin typeface="Cambria Math"/>
                <a:cs typeface="Cambria Math"/>
              </a:rPr>
              <a:t>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55314" y="3665854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583557" y="3525138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18336" y="3366769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4724" y="3385819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4724" y="341858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87414" y="3366769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18336" y="4008754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74724" y="4027804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74724" y="3995038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487414" y="4008754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37386" y="3366769"/>
            <a:ext cx="0" cy="680085"/>
          </a:xfrm>
          <a:custGeom>
            <a:avLst/>
            <a:gdLst/>
            <a:ahLst/>
            <a:cxnLst/>
            <a:rect l="l" t="t" r="r" b="b"/>
            <a:pathLst>
              <a:path w="0" h="680085">
                <a:moveTo>
                  <a:pt x="0" y="0"/>
                </a:moveTo>
                <a:lnTo>
                  <a:pt x="0" y="68008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0152" y="3414013"/>
            <a:ext cx="0" cy="586105"/>
          </a:xfrm>
          <a:custGeom>
            <a:avLst/>
            <a:gdLst/>
            <a:ahLst/>
            <a:cxnLst/>
            <a:rect l="l" t="t" r="r" b="b"/>
            <a:pathLst>
              <a:path w="0" h="586104">
                <a:moveTo>
                  <a:pt x="0" y="0"/>
                </a:moveTo>
                <a:lnTo>
                  <a:pt x="0" y="585597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524752" y="3366769"/>
            <a:ext cx="0" cy="680085"/>
          </a:xfrm>
          <a:custGeom>
            <a:avLst/>
            <a:gdLst/>
            <a:ahLst/>
            <a:cxnLst/>
            <a:rect l="l" t="t" r="r" b="b"/>
            <a:pathLst>
              <a:path w="0" h="680085">
                <a:moveTo>
                  <a:pt x="0" y="0"/>
                </a:moveTo>
                <a:lnTo>
                  <a:pt x="0" y="68008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91985" y="3414013"/>
            <a:ext cx="0" cy="586105"/>
          </a:xfrm>
          <a:custGeom>
            <a:avLst/>
            <a:gdLst/>
            <a:ahLst/>
            <a:cxnLst/>
            <a:rect l="l" t="t" r="r" b="b"/>
            <a:pathLst>
              <a:path w="0" h="586104">
                <a:moveTo>
                  <a:pt x="0" y="0"/>
                </a:moveTo>
                <a:lnTo>
                  <a:pt x="0" y="58559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30604" y="4323714"/>
            <a:ext cx="3176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Subtracting Eq. (4) from Eq. </a:t>
            </a:r>
            <a:r>
              <a:rPr dirty="0" sz="1400">
                <a:latin typeface="Times New Roman"/>
                <a:cs typeface="Times New Roman"/>
              </a:rPr>
              <a:t>(2a),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33167" y="4683378"/>
            <a:ext cx="1128395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26440">
              <a:lnSpc>
                <a:spcPts val="1375"/>
              </a:lnSpc>
              <a:spcBef>
                <a:spcPts val="105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0">
                <a:latin typeface="Cambria Math"/>
                <a:cs typeface="Cambria Math"/>
              </a:rPr>
              <a:t>𝑎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94583" y="4937886"/>
            <a:ext cx="7092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+ 𝑅 +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66566" y="5026278"/>
            <a:ext cx="898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11480" algn="l"/>
                <a:tab pos="821055" algn="l"/>
              </a:tabLst>
            </a:pPr>
            <a:r>
              <a:rPr dirty="0" sz="1000" spc="114">
                <a:latin typeface="Cambria Math"/>
                <a:cs typeface="Cambria Math"/>
              </a:rPr>
              <a:t>𝑎</a:t>
            </a:r>
            <a:r>
              <a:rPr dirty="0" sz="1000" spc="114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𝑏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90">
                <a:latin typeface="Cambria Math"/>
                <a:cs typeface="Cambria Math"/>
              </a:rPr>
              <a:t>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55314" y="4959730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583557" y="4819014"/>
            <a:ext cx="260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6)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18336" y="4661026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74724" y="4680076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4724" y="4712842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87414" y="4661026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18336" y="5301106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74724" y="5320156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4724" y="528739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487414" y="5301106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37386" y="4661026"/>
            <a:ext cx="0" cy="678180"/>
          </a:xfrm>
          <a:custGeom>
            <a:avLst/>
            <a:gdLst/>
            <a:ahLst/>
            <a:cxnLst/>
            <a:rect l="l" t="t" r="r" b="b"/>
            <a:pathLst>
              <a:path w="0" h="678179">
                <a:moveTo>
                  <a:pt x="0" y="0"/>
                </a:moveTo>
                <a:lnTo>
                  <a:pt x="0" y="67818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0152" y="4708270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692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524752" y="4661026"/>
            <a:ext cx="0" cy="678180"/>
          </a:xfrm>
          <a:custGeom>
            <a:avLst/>
            <a:gdLst/>
            <a:ahLst/>
            <a:cxnLst/>
            <a:rect l="l" t="t" r="r" b="b"/>
            <a:pathLst>
              <a:path w="0" h="678179">
                <a:moveTo>
                  <a:pt x="0" y="0"/>
                </a:moveTo>
                <a:lnTo>
                  <a:pt x="0" y="67818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491985" y="4708270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6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130604" y="5423128"/>
            <a:ext cx="5302885" cy="1871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do not </a:t>
            </a:r>
            <a:r>
              <a:rPr dirty="0" sz="1400" spc="-5">
                <a:latin typeface="Times New Roman"/>
                <a:cs typeface="Times New Roman"/>
              </a:rPr>
              <a:t>need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memorize Eqs. </a:t>
            </a:r>
            <a:r>
              <a:rPr dirty="0" sz="1400">
                <a:latin typeface="Times New Roman"/>
                <a:cs typeface="Times New Roman"/>
              </a:rPr>
              <a:t>(4) </a:t>
            </a:r>
            <a:r>
              <a:rPr dirty="0" sz="1400" spc="-5">
                <a:latin typeface="Times New Roman"/>
                <a:cs typeface="Times New Roman"/>
              </a:rPr>
              <a:t>to (6). To </a:t>
            </a:r>
            <a:r>
              <a:rPr dirty="0" sz="1400">
                <a:latin typeface="Times New Roman"/>
                <a:cs typeface="Times New Roman"/>
              </a:rPr>
              <a:t>transform a network to </a:t>
            </a:r>
            <a:r>
              <a:rPr dirty="0" sz="1400" spc="-15">
                <a:latin typeface="Times New Roman"/>
                <a:cs typeface="Times New Roman"/>
              </a:rPr>
              <a:t>Y, 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create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extra node 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 spc="-10">
                <a:latin typeface="Times New Roman"/>
                <a:cs typeface="Times New Roman"/>
              </a:rPr>
              <a:t>2.49 </a:t>
            </a:r>
            <a:r>
              <a:rPr dirty="0" sz="1400" spc="-5">
                <a:latin typeface="Times New Roman"/>
                <a:cs typeface="Times New Roman"/>
              </a:rPr>
              <a:t>and follow this  conversion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rule:</a:t>
            </a:r>
            <a:endParaRPr sz="1400">
              <a:latin typeface="Times New Roman"/>
              <a:cs typeface="Times New Roman"/>
            </a:endParaRPr>
          </a:p>
          <a:p>
            <a:pPr marL="12700" marR="127635">
              <a:lnSpc>
                <a:spcPct val="145700"/>
              </a:lnSpc>
            </a:pPr>
            <a:r>
              <a:rPr dirty="0" sz="1400" b="1" i="1">
                <a:latin typeface="Times New Roman"/>
                <a:cs typeface="Times New Roman"/>
              </a:rPr>
              <a:t>Each </a:t>
            </a:r>
            <a:r>
              <a:rPr dirty="0" sz="1400" spc="-5" b="1" i="1">
                <a:latin typeface="Times New Roman"/>
                <a:cs typeface="Times New Roman"/>
              </a:rPr>
              <a:t>resistor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Y </a:t>
            </a:r>
            <a:r>
              <a:rPr dirty="0" sz="1400" spc="-5" b="1" i="1">
                <a:latin typeface="Times New Roman"/>
                <a:cs typeface="Times New Roman"/>
              </a:rPr>
              <a:t>network is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product </a:t>
            </a:r>
            <a:r>
              <a:rPr dirty="0" sz="1400" b="1" i="1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resistors in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two  </a:t>
            </a:r>
            <a:r>
              <a:rPr dirty="0" sz="1400" spc="-5" b="1" i="1">
                <a:latin typeface="Times New Roman"/>
                <a:cs typeface="Times New Roman"/>
              </a:rPr>
              <a:t>adjacent </a:t>
            </a:r>
            <a:r>
              <a:rPr dirty="0" sz="1400">
                <a:latin typeface="Cambria Math"/>
                <a:cs typeface="Cambria Math"/>
              </a:rPr>
              <a:t>∆ </a:t>
            </a:r>
            <a:r>
              <a:rPr dirty="0" sz="1400" spc="-5" b="1" i="1">
                <a:latin typeface="Times New Roman"/>
                <a:cs typeface="Times New Roman"/>
              </a:rPr>
              <a:t>branches, divided </a:t>
            </a:r>
            <a:r>
              <a:rPr dirty="0" sz="1400" b="1" i="1">
                <a:latin typeface="Times New Roman"/>
                <a:cs typeface="Times New Roman"/>
              </a:rPr>
              <a:t>by the </a:t>
            </a:r>
            <a:r>
              <a:rPr dirty="0" sz="1400" spc="-15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three </a:t>
            </a:r>
            <a:r>
              <a:rPr dirty="0" sz="1400">
                <a:latin typeface="Cambria Math"/>
                <a:cs typeface="Cambria Math"/>
              </a:rPr>
              <a:t>∆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One can follow this rule and obtain Eqs. </a:t>
            </a:r>
            <a:r>
              <a:rPr dirty="0" sz="1400">
                <a:latin typeface="Times New Roman"/>
                <a:cs typeface="Times New Roman"/>
              </a:rPr>
              <a:t>(4) to </a:t>
            </a:r>
            <a:r>
              <a:rPr dirty="0" sz="1400" spc="-5">
                <a:latin typeface="Times New Roman"/>
                <a:cs typeface="Times New Roman"/>
              </a:rPr>
              <a:t>(6) from </a:t>
            </a: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4208145" y="8897873"/>
            <a:ext cx="219011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948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Fig. </a:t>
            </a:r>
            <a:r>
              <a:rPr dirty="0" sz="110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 marL="147955" marR="5080" indent="-135890">
              <a:lnSpc>
                <a:spcPts val="1270"/>
              </a:lnSpc>
              <a:spcBef>
                <a:spcPts val="55"/>
              </a:spcBef>
            </a:pPr>
            <a:r>
              <a:rPr dirty="0" sz="1100" spc="-5">
                <a:latin typeface="Times New Roman"/>
                <a:cs typeface="Times New Roman"/>
              </a:rPr>
              <a:t>Superposition </a:t>
            </a:r>
            <a:r>
              <a:rPr dirty="0" sz="1100" spc="-10">
                <a:latin typeface="Times New Roman"/>
                <a:cs typeface="Times New Roman"/>
              </a:rPr>
              <a:t>of </a:t>
            </a:r>
            <a:r>
              <a:rPr dirty="0" sz="1100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Times New Roman"/>
                <a:cs typeface="Times New Roman"/>
              </a:rPr>
              <a:t>and networks </a:t>
            </a:r>
            <a:r>
              <a:rPr dirty="0" sz="1100">
                <a:latin typeface="Times New Roman"/>
                <a:cs typeface="Times New Roman"/>
              </a:rPr>
              <a:t>as an  aid in </a:t>
            </a:r>
            <a:r>
              <a:rPr dirty="0" sz="1100" spc="-5">
                <a:latin typeface="Times New Roman"/>
                <a:cs typeface="Times New Roman"/>
              </a:rPr>
              <a:t>transforming </a:t>
            </a:r>
            <a:r>
              <a:rPr dirty="0" sz="1100">
                <a:latin typeface="Times New Roman"/>
                <a:cs typeface="Times New Roman"/>
              </a:rPr>
              <a:t>one </a:t>
            </a:r>
            <a:r>
              <a:rPr dirty="0" sz="1100" spc="-5">
                <a:latin typeface="Times New Roman"/>
                <a:cs typeface="Times New Roman"/>
              </a:rPr>
              <a:t>to </a:t>
            </a:r>
            <a:r>
              <a:rPr dirty="0" sz="1100">
                <a:latin typeface="Times New Roman"/>
                <a:cs typeface="Times New Roman"/>
              </a:rPr>
              <a:t>the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other</a:t>
            </a:r>
            <a:r>
              <a:rPr dirty="0" sz="900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5798" y="2082037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77947" y="2082037"/>
            <a:ext cx="1797050" cy="0"/>
          </a:xfrm>
          <a:custGeom>
            <a:avLst/>
            <a:gdLst/>
            <a:ahLst/>
            <a:cxnLst/>
            <a:rect l="l" t="t" r="r" b="b"/>
            <a:pathLst>
              <a:path w="1797050" h="0">
                <a:moveTo>
                  <a:pt x="0" y="0"/>
                </a:moveTo>
                <a:lnTo>
                  <a:pt x="179705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06645" y="2082037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9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429259"/>
            <a:ext cx="5301615" cy="217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Wye </a:t>
            </a:r>
            <a:r>
              <a:rPr dirty="0" sz="1400" spc="-10" b="1">
                <a:latin typeface="Times New Roman"/>
                <a:cs typeface="Times New Roman"/>
              </a:rPr>
              <a:t>to </a:t>
            </a:r>
            <a:r>
              <a:rPr dirty="0" sz="1400" spc="-5" b="1">
                <a:latin typeface="Times New Roman"/>
                <a:cs typeface="Times New Roman"/>
              </a:rPr>
              <a:t>Delta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To obtain the relationships necessary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convert from </a:t>
            </a:r>
            <a:r>
              <a:rPr dirty="0" sz="1400">
                <a:latin typeface="Times New Roman"/>
                <a:cs typeface="Times New Roman"/>
              </a:rPr>
              <a:t>a Y to a </a:t>
            </a:r>
            <a:r>
              <a:rPr dirty="0" sz="1400" spc="-5">
                <a:latin typeface="Cambria Math"/>
                <a:cs typeface="Cambria Math"/>
              </a:rPr>
              <a:t>∆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first  </a:t>
            </a:r>
            <a:r>
              <a:rPr dirty="0" sz="1400" spc="-5">
                <a:latin typeface="Times New Roman"/>
                <a:cs typeface="Times New Roman"/>
              </a:rPr>
              <a:t>divide Eq. </a:t>
            </a:r>
            <a:r>
              <a:rPr dirty="0" sz="1400">
                <a:latin typeface="Times New Roman"/>
                <a:cs typeface="Times New Roman"/>
              </a:rPr>
              <a:t>(6) by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(4):</a:t>
            </a:r>
            <a:endParaRPr sz="14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695"/>
              </a:spcBef>
              <a:tabLst>
                <a:tab pos="421640" algn="l"/>
                <a:tab pos="2450465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3	</a:t>
            </a:r>
            <a:r>
              <a:rPr dirty="0" sz="1400" spc="25">
                <a:latin typeface="Cambria Math"/>
                <a:cs typeface="Cambria Math"/>
              </a:rPr>
              <a:t>(𝑅</a:t>
            </a:r>
            <a:r>
              <a:rPr dirty="0" baseline="-16666" sz="1500" spc="37">
                <a:latin typeface="Cambria Math"/>
                <a:cs typeface="Cambria Math"/>
              </a:rPr>
              <a:t>𝑎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𝑏</a:t>
            </a:r>
            <a:r>
              <a:rPr dirty="0" sz="1400" spc="25">
                <a:latin typeface="Cambria Math"/>
                <a:cs typeface="Cambria Math"/>
              </a:rPr>
              <a:t>)</a:t>
            </a:r>
            <a:r>
              <a:rPr dirty="0" baseline="1984" sz="2100" spc="37">
                <a:latin typeface="Cambria Math"/>
                <a:cs typeface="Cambria Math"/>
              </a:rPr>
              <a:t>⁄</a:t>
            </a:r>
            <a:r>
              <a:rPr dirty="0" sz="1400" spc="25">
                <a:latin typeface="Cambria Math"/>
                <a:cs typeface="Cambria Math"/>
              </a:rPr>
              <a:t>(𝑅</a:t>
            </a:r>
            <a:r>
              <a:rPr dirty="0" baseline="-16666" sz="1500" spc="37">
                <a:latin typeface="Cambria Math"/>
                <a:cs typeface="Cambria Math"/>
              </a:rPr>
              <a:t>𝑎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</a:t>
            </a:r>
            <a:r>
              <a:rPr dirty="0" baseline="-16666" sz="15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𝑐</a:t>
            </a:r>
            <a:r>
              <a:rPr dirty="0" sz="1400" spc="40">
                <a:latin typeface="Cambria Math"/>
                <a:cs typeface="Cambria Math"/>
              </a:rPr>
              <a:t>)	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</a:t>
            </a:r>
            <a:endParaRPr baseline="-16666" sz="1500">
              <a:latin typeface="Cambria Math"/>
              <a:cs typeface="Cambria Math"/>
            </a:endParaRPr>
          </a:p>
          <a:p>
            <a:pPr marL="1326515">
              <a:lnSpc>
                <a:spcPts val="1185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 </a:t>
            </a:r>
            <a:r>
              <a:rPr dirty="0" baseline="3769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(𝑅 𝑅 )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(𝑅 + 𝑅 + 𝑅 ) </a:t>
            </a:r>
            <a:r>
              <a:rPr dirty="0" baseline="37698" sz="2100">
                <a:latin typeface="Cambria Math"/>
                <a:cs typeface="Cambria Math"/>
              </a:rPr>
              <a:t>=</a:t>
            </a:r>
            <a:r>
              <a:rPr dirty="0" baseline="37698" sz="2100" spc="11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  <a:p>
            <a:pPr algn="ctr" marL="95885">
              <a:lnSpc>
                <a:spcPts val="705"/>
              </a:lnSpc>
              <a:tabLst>
                <a:tab pos="601980" algn="l"/>
                <a:tab pos="1231900" algn="l"/>
                <a:tab pos="1643380" algn="l"/>
                <a:tab pos="2051685" algn="l"/>
                <a:tab pos="2550160" algn="l"/>
              </a:tabLst>
            </a:pPr>
            <a:r>
              <a:rPr dirty="0" sz="1000" spc="20">
                <a:latin typeface="Cambria Math"/>
                <a:cs typeface="Cambria Math"/>
              </a:rPr>
              <a:t>1	</a:t>
            </a:r>
            <a:r>
              <a:rPr dirty="0" sz="1000" spc="55">
                <a:latin typeface="Cambria Math"/>
                <a:cs typeface="Cambria Math"/>
              </a:rPr>
              <a:t>𝑏 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 spc="40">
                <a:latin typeface="Cambria Math"/>
                <a:cs typeface="Cambria Math"/>
              </a:rPr>
              <a:t>𝑐	</a:t>
            </a:r>
            <a:r>
              <a:rPr dirty="0" sz="1000" spc="60">
                <a:latin typeface="Cambria Math"/>
                <a:cs typeface="Cambria Math"/>
              </a:rPr>
              <a:t>𝑎	</a:t>
            </a:r>
            <a:r>
              <a:rPr dirty="0" sz="1000" spc="55">
                <a:latin typeface="Cambria Math"/>
                <a:cs typeface="Cambria Math"/>
              </a:rPr>
              <a:t>𝑏	</a:t>
            </a:r>
            <a:r>
              <a:rPr dirty="0" sz="1000" spc="40">
                <a:latin typeface="Cambria Math"/>
                <a:cs typeface="Cambria Math"/>
              </a:rPr>
              <a:t>𝑐	</a:t>
            </a:r>
            <a:r>
              <a:rPr dirty="0" sz="1000" spc="5">
                <a:latin typeface="Cambria Math"/>
                <a:cs typeface="Cambria Math"/>
              </a:rPr>
              <a:t>𝐶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4846" y="2878581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4">
                <a:latin typeface="Cambria Math"/>
                <a:cs typeface="Cambria Math"/>
              </a:rPr>
              <a:t>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3595" y="2654554"/>
            <a:ext cx="82931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5134">
              <a:lnSpc>
                <a:spcPts val="1375"/>
              </a:lnSpc>
              <a:spcBef>
                <a:spcPts val="100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262">
                <a:latin typeface="Cambria Math"/>
                <a:cs typeface="Cambria Math"/>
              </a:rPr>
              <a:t>𝑐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  <a:tabLst>
                <a:tab pos="262255" algn="l"/>
              </a:tabLst>
            </a:pPr>
            <a:r>
              <a:rPr dirty="0" sz="1400">
                <a:latin typeface="Cambria Math"/>
                <a:cs typeface="Cambria Math"/>
              </a:rPr>
              <a:t>𝑅	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1153" y="2909061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09365" y="293090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57323" y="378777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79470" y="3787775"/>
            <a:ext cx="1797050" cy="0"/>
          </a:xfrm>
          <a:custGeom>
            <a:avLst/>
            <a:gdLst/>
            <a:ahLst/>
            <a:cxnLst/>
            <a:rect l="l" t="t" r="r" b="b"/>
            <a:pathLst>
              <a:path w="1797050" h="0">
                <a:moveTo>
                  <a:pt x="0" y="0"/>
                </a:moveTo>
                <a:lnTo>
                  <a:pt x="179705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08169" y="378777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604" y="3124174"/>
            <a:ext cx="3977640" cy="118745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400" spc="-5">
                <a:latin typeface="Times New Roman"/>
                <a:cs typeface="Times New Roman"/>
              </a:rPr>
              <a:t>Then divide Eq. </a:t>
            </a:r>
            <a:r>
              <a:rPr dirty="0" sz="1400" spc="5">
                <a:latin typeface="Times New Roman"/>
                <a:cs typeface="Times New Roman"/>
              </a:rPr>
              <a:t>(6) </a:t>
            </a:r>
            <a:r>
              <a:rPr dirty="0" sz="1400" spc="-5">
                <a:latin typeface="Times New Roman"/>
                <a:cs typeface="Times New Roman"/>
              </a:rPr>
              <a:t>by Eq.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  <a:p>
            <a:pPr algn="ctr" marL="1313815">
              <a:lnSpc>
                <a:spcPct val="100000"/>
              </a:lnSpc>
              <a:spcBef>
                <a:spcPts val="685"/>
              </a:spcBef>
              <a:tabLst>
                <a:tab pos="1736089" algn="l"/>
                <a:tab pos="3764279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3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0">
                <a:latin typeface="Cambria Math"/>
                <a:cs typeface="Cambria Math"/>
              </a:rPr>
              <a:t>𝑎</a:t>
            </a:r>
            <a:r>
              <a:rPr dirty="0" sz="1400" spc="-35">
                <a:latin typeface="Cambria Math"/>
                <a:cs typeface="Cambria Math"/>
              </a:rPr>
              <a:t>𝑅</a:t>
            </a:r>
            <a:r>
              <a:rPr dirty="0" baseline="-16666" sz="1500" spc="284">
                <a:latin typeface="Cambria Math"/>
                <a:cs typeface="Cambria Math"/>
              </a:rPr>
              <a:t>𝑏</a:t>
            </a:r>
            <a:r>
              <a:rPr dirty="0" sz="1400" spc="-20">
                <a:latin typeface="Cambria Math"/>
                <a:cs typeface="Cambria Math"/>
              </a:rPr>
              <a:t>)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72">
                <a:latin typeface="Cambria Math"/>
                <a:cs typeface="Cambria Math"/>
              </a:rPr>
              <a:t>𝑎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277">
                <a:latin typeface="Cambria Math"/>
                <a:cs typeface="Cambria Math"/>
              </a:rPr>
              <a:t>𝑐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marL="1326515">
              <a:lnSpc>
                <a:spcPts val="1185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 </a:t>
            </a:r>
            <a:r>
              <a:rPr dirty="0" baseline="3769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(𝑅 𝑅 )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(𝑅 + 𝑅 + 𝑅 ) </a:t>
            </a:r>
            <a:r>
              <a:rPr dirty="0" baseline="37698" sz="2100">
                <a:latin typeface="Cambria Math"/>
                <a:cs typeface="Cambria Math"/>
              </a:rPr>
              <a:t>=</a:t>
            </a:r>
            <a:r>
              <a:rPr dirty="0" baseline="37698" sz="2100" spc="15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  <a:p>
            <a:pPr algn="ctr" marL="1419225">
              <a:lnSpc>
                <a:spcPts val="705"/>
              </a:lnSpc>
              <a:tabLst>
                <a:tab pos="1920239" algn="l"/>
                <a:tab pos="2553335" algn="l"/>
                <a:tab pos="2964815" algn="l"/>
                <a:tab pos="3373120" algn="l"/>
                <a:tab pos="3876040" algn="l"/>
              </a:tabLst>
            </a:pPr>
            <a:r>
              <a:rPr dirty="0" sz="1000" spc="20">
                <a:latin typeface="Cambria Math"/>
                <a:cs typeface="Cambria Math"/>
              </a:rPr>
              <a:t>2	</a:t>
            </a:r>
            <a:r>
              <a:rPr dirty="0" sz="1000" spc="60">
                <a:latin typeface="Cambria Math"/>
                <a:cs typeface="Cambria Math"/>
              </a:rPr>
              <a:t>𝑎  </a:t>
            </a:r>
            <a:r>
              <a:rPr dirty="0" sz="1000" spc="185">
                <a:latin typeface="Cambria Math"/>
                <a:cs typeface="Cambria Math"/>
              </a:rPr>
              <a:t> </a:t>
            </a:r>
            <a:r>
              <a:rPr dirty="0" sz="1000" spc="40">
                <a:latin typeface="Cambria Math"/>
                <a:cs typeface="Cambria Math"/>
              </a:rPr>
              <a:t>𝑐	</a:t>
            </a:r>
            <a:r>
              <a:rPr dirty="0" sz="1000" spc="60">
                <a:latin typeface="Cambria Math"/>
                <a:cs typeface="Cambria Math"/>
              </a:rPr>
              <a:t>𝑎	</a:t>
            </a:r>
            <a:r>
              <a:rPr dirty="0" sz="1000" spc="55">
                <a:latin typeface="Cambria Math"/>
                <a:cs typeface="Cambria Math"/>
              </a:rPr>
              <a:t>𝑏	</a:t>
            </a:r>
            <a:r>
              <a:rPr dirty="0" sz="1000" spc="40">
                <a:latin typeface="Cambria Math"/>
                <a:cs typeface="Cambria Math"/>
              </a:rPr>
              <a:t>𝑐	𝑐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6371" y="4585842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65119" y="4361814"/>
            <a:ext cx="826135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42595">
              <a:lnSpc>
                <a:spcPts val="1375"/>
              </a:lnSpc>
              <a:spcBef>
                <a:spcPts val="105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277">
                <a:latin typeface="Cambria Math"/>
                <a:cs typeface="Cambria Math"/>
              </a:rPr>
              <a:t>𝑐</a:t>
            </a:r>
            <a:r>
              <a:rPr dirty="0" sz="1400" spc="-35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  <a:tabLst>
                <a:tab pos="259079" algn="l"/>
              </a:tabLst>
            </a:pPr>
            <a:r>
              <a:rPr dirty="0" sz="1400">
                <a:latin typeface="Cambria Math"/>
                <a:cs typeface="Cambria Math"/>
              </a:rPr>
              <a:t>𝑅	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88104" y="4616322"/>
            <a:ext cx="210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07840" y="4638166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0604" y="4922646"/>
            <a:ext cx="31140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for 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Eq. (5)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yields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51302" y="544842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0051" y="5360034"/>
            <a:ext cx="399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3365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82466" y="5224398"/>
            <a:ext cx="1010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(𝑅</a:t>
            </a:r>
            <a:r>
              <a:rPr dirty="0" baseline="-16666" sz="1500" spc="22">
                <a:latin typeface="Cambria Math"/>
                <a:cs typeface="Cambria Math"/>
              </a:rPr>
              <a:t>𝑐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r>
              <a:rPr dirty="0" baseline="1984" sz="2100" spc="22">
                <a:latin typeface="Cambria Math"/>
                <a:cs typeface="Cambria Math"/>
              </a:rPr>
              <a:t>⁄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)𝑅</a:t>
            </a:r>
            <a:r>
              <a:rPr dirty="0" baseline="-16666" sz="1500" spc="22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76423" y="5500750"/>
            <a:ext cx="2235200" cy="0"/>
          </a:xfrm>
          <a:custGeom>
            <a:avLst/>
            <a:gdLst/>
            <a:ahLst/>
            <a:cxnLst/>
            <a:rect l="l" t="t" r="r" b="b"/>
            <a:pathLst>
              <a:path w="2235200" h="0">
                <a:moveTo>
                  <a:pt x="0" y="0"/>
                </a:moveTo>
                <a:lnTo>
                  <a:pt x="22348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863723" y="5392648"/>
            <a:ext cx="224790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3885" marR="5080" indent="-591820">
              <a:lnSpc>
                <a:spcPct val="1407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(𝑅</a:t>
            </a:r>
            <a:r>
              <a:rPr dirty="0" baseline="-16666" sz="1500" spc="30">
                <a:latin typeface="Cambria Math"/>
                <a:cs typeface="Cambria Math"/>
              </a:rPr>
              <a:t>3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𝑐</a:t>
            </a:r>
            <a:r>
              <a:rPr dirty="0" baseline="1984" sz="2100" spc="30">
                <a:latin typeface="Cambria Math"/>
                <a:cs typeface="Cambria Math"/>
              </a:rPr>
              <a:t>⁄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(𝑅</a:t>
            </a:r>
            <a:r>
              <a:rPr dirty="0" baseline="-16666" sz="1500" spc="22">
                <a:latin typeface="Cambria Math"/>
                <a:cs typeface="Cambria Math"/>
              </a:rPr>
              <a:t>𝑐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r>
              <a:rPr dirty="0" baseline="1984" sz="2100" spc="22">
                <a:latin typeface="Cambria Math"/>
                <a:cs typeface="Cambria Math"/>
              </a:rPr>
              <a:t>⁄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  </a:t>
            </a:r>
            <a:r>
              <a:rPr dirty="0" sz="1400" spc="10">
                <a:latin typeface="Cambria Math"/>
                <a:cs typeface="Cambria Math"/>
              </a:rPr>
              <a:t>(𝑅</a:t>
            </a:r>
            <a:r>
              <a:rPr dirty="0" baseline="-16666" sz="1500" spc="15">
                <a:latin typeface="Cambria Math"/>
                <a:cs typeface="Cambria Math"/>
              </a:rPr>
              <a:t>3</a:t>
            </a:r>
            <a:r>
              <a:rPr dirty="0" baseline="1984" sz="2100" spc="15">
                <a:latin typeface="Cambria Math"/>
                <a:cs typeface="Cambria Math"/>
              </a:rPr>
              <a:t>⁄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1</a:t>
            </a:r>
            <a:r>
              <a:rPr dirty="0" sz="1400" spc="10">
                <a:latin typeface="Cambria Math"/>
                <a:cs typeface="Cambria Math"/>
              </a:rPr>
              <a:t>)𝑅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84626" y="6055740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89" h="0">
                <a:moveTo>
                  <a:pt x="0" y="0"/>
                </a:moveTo>
                <a:lnTo>
                  <a:pt x="177418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30604" y="6033896"/>
            <a:ext cx="3846195" cy="5461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456055">
              <a:lnSpc>
                <a:spcPts val="1185"/>
              </a:lnSpc>
              <a:spcBef>
                <a:spcPts val="105"/>
              </a:spcBef>
            </a:pPr>
            <a:r>
              <a:rPr dirty="0" baseline="3769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(𝑅 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𝑅 ) + (𝑅 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𝑅 ) +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ctr" marL="1431925">
              <a:lnSpc>
                <a:spcPts val="705"/>
              </a:lnSpc>
              <a:tabLst>
                <a:tab pos="1721485" algn="l"/>
                <a:tab pos="2272030" algn="l"/>
                <a:tab pos="2557145" algn="l"/>
              </a:tabLst>
            </a:pPr>
            <a:r>
              <a:rPr dirty="0" sz="1000" spc="20">
                <a:latin typeface="Cambria Math"/>
                <a:cs typeface="Cambria Math"/>
              </a:rPr>
              <a:t>3	2	3	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400" spc="-5">
                <a:latin typeface="Times New Roman"/>
                <a:cs typeface="Times New Roman"/>
              </a:rPr>
              <a:t>Placing these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common </a:t>
            </a:r>
            <a:r>
              <a:rPr dirty="0" sz="1400" spc="-5">
                <a:latin typeface="Times New Roman"/>
                <a:cs typeface="Times New Roman"/>
              </a:rPr>
              <a:t>denominator, we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01010" y="686447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89758" y="6776084"/>
            <a:ext cx="399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3365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75430" y="6640448"/>
            <a:ext cx="8362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(𝑅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𝑐</a:t>
            </a:r>
            <a:r>
              <a:rPr dirty="0" baseline="1984" sz="2100" spc="22">
                <a:latin typeface="Cambria Math"/>
                <a:cs typeface="Cambria Math"/>
              </a:rPr>
              <a:t>⁄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93263" y="6983348"/>
            <a:ext cx="2908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14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13430" y="6894956"/>
            <a:ext cx="2361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(𝑅 𝑅 + 𝑅 𝑅 + 𝑅 𝑅 )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(𝑅 𝑅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26130" y="6916800"/>
            <a:ext cx="2335530" cy="0"/>
          </a:xfrm>
          <a:custGeom>
            <a:avLst/>
            <a:gdLst/>
            <a:ahLst/>
            <a:cxnLst/>
            <a:rect l="l" t="t" r="r" b="b"/>
            <a:pathLst>
              <a:path w="2335529" h="0">
                <a:moveTo>
                  <a:pt x="0" y="0"/>
                </a:moveTo>
                <a:lnTo>
                  <a:pt x="233540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895726" y="731862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75430" y="6949401"/>
            <a:ext cx="1518285" cy="47307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360"/>
              </a:spcBef>
              <a:tabLst>
                <a:tab pos="614680" algn="l"/>
                <a:tab pos="1239520" algn="l"/>
              </a:tabLst>
            </a:pPr>
            <a:r>
              <a:rPr dirty="0" sz="1000" spc="20">
                <a:latin typeface="Cambria Math"/>
                <a:cs typeface="Cambria Math"/>
              </a:rPr>
              <a:t>1  </a:t>
            </a:r>
            <a:r>
              <a:rPr dirty="0" sz="1000" spc="23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3	2  </a:t>
            </a:r>
            <a:r>
              <a:rPr dirty="0" sz="1000" spc="23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3	1</a:t>
            </a:r>
            <a:r>
              <a:rPr dirty="0" sz="1000" spc="14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3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78607" y="7437501"/>
            <a:ext cx="1581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91307" y="7459344"/>
            <a:ext cx="1562735" cy="0"/>
          </a:xfrm>
          <a:custGeom>
            <a:avLst/>
            <a:gdLst/>
            <a:ahLst/>
            <a:cxnLst/>
            <a:rect l="l" t="t" r="r" b="b"/>
            <a:pathLst>
              <a:path w="1562735" h="0">
                <a:moveTo>
                  <a:pt x="0" y="0"/>
                </a:moveTo>
                <a:lnTo>
                  <a:pt x="156235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30604" y="7740777"/>
            <a:ext cx="332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2063" y="8234552"/>
            <a:ext cx="381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</a:t>
            </a:r>
            <a:r>
              <a:rPr dirty="0" baseline="-16666" sz="1500" spc="25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98114" y="8057997"/>
            <a:ext cx="157099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25"/>
              </a:spcBef>
            </a:pP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algn="ctr" marR="77470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95166" y="8442197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698114" y="8375268"/>
            <a:ext cx="1562735" cy="0"/>
          </a:xfrm>
          <a:custGeom>
            <a:avLst/>
            <a:gdLst/>
            <a:ahLst/>
            <a:cxnLst/>
            <a:rect l="l" t="t" r="r" b="b"/>
            <a:pathLst>
              <a:path w="1562735" h="0">
                <a:moveTo>
                  <a:pt x="0" y="0"/>
                </a:moveTo>
                <a:lnTo>
                  <a:pt x="15623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034660" y="8234552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18336" y="8076565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18336" y="807656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65580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65580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74724" y="809561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74724" y="812838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05702" y="8076565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487414" y="807656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487414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487414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18336" y="8700261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18336" y="871855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65580" y="870026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3" y="9143"/>
                </a:lnTo>
                <a:lnTo>
                  <a:pt x="9143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5580" y="870026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3" y="9143"/>
                </a:lnTo>
                <a:lnTo>
                  <a:pt x="9143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4724" y="873760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74724" y="8704833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505702" y="8700261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487414" y="871855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487414" y="870026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4" y="9143"/>
                </a:lnTo>
                <a:lnTo>
                  <a:pt x="914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487414" y="870026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4" y="9143"/>
                </a:lnTo>
                <a:lnTo>
                  <a:pt x="914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37386" y="8133029"/>
            <a:ext cx="0" cy="567690"/>
          </a:xfrm>
          <a:custGeom>
            <a:avLst/>
            <a:gdLst/>
            <a:ahLst/>
            <a:cxnLst/>
            <a:rect l="l" t="t" r="r" b="b"/>
            <a:pathLst>
              <a:path w="0" h="567690">
                <a:moveTo>
                  <a:pt x="0" y="0"/>
                </a:moveTo>
                <a:lnTo>
                  <a:pt x="0" y="56723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0152" y="8133029"/>
            <a:ext cx="0" cy="567690"/>
          </a:xfrm>
          <a:custGeom>
            <a:avLst/>
            <a:gdLst/>
            <a:ahLst/>
            <a:cxnLst/>
            <a:rect l="l" t="t" r="r" b="b"/>
            <a:pathLst>
              <a:path w="0" h="567690">
                <a:moveTo>
                  <a:pt x="0" y="0"/>
                </a:moveTo>
                <a:lnTo>
                  <a:pt x="0" y="567232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524752" y="8133029"/>
            <a:ext cx="0" cy="567690"/>
          </a:xfrm>
          <a:custGeom>
            <a:avLst/>
            <a:gdLst/>
            <a:ahLst/>
            <a:cxnLst/>
            <a:rect l="l" t="t" r="r" b="b"/>
            <a:pathLst>
              <a:path w="0" h="567690">
                <a:moveTo>
                  <a:pt x="0" y="0"/>
                </a:moveTo>
                <a:lnTo>
                  <a:pt x="0" y="56723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491985" y="8133029"/>
            <a:ext cx="0" cy="567690"/>
          </a:xfrm>
          <a:custGeom>
            <a:avLst/>
            <a:gdLst/>
            <a:ahLst/>
            <a:cxnLst/>
            <a:rect l="l" t="t" r="r" b="b"/>
            <a:pathLst>
              <a:path w="0" h="567690">
                <a:moveTo>
                  <a:pt x="0" y="0"/>
                </a:moveTo>
                <a:lnTo>
                  <a:pt x="0" y="56723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130604" y="9038081"/>
            <a:ext cx="3296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follow the </a:t>
            </a:r>
            <a:r>
              <a:rPr dirty="0" sz="1400" spc="-5">
                <a:latin typeface="Times New Roman"/>
                <a:cs typeface="Times New Roman"/>
              </a:rPr>
              <a:t>same procedure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𝑅</a:t>
            </a:r>
            <a:r>
              <a:rPr dirty="0" baseline="-16666" sz="1500" spc="52">
                <a:latin typeface="Cambria Math"/>
                <a:cs typeface="Cambria Math"/>
              </a:rPr>
              <a:t>𝑎</a:t>
            </a:r>
            <a:r>
              <a:rPr dirty="0" sz="1400" spc="3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8" name="object 6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4442" y="1074165"/>
            <a:ext cx="396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</a:t>
            </a:r>
            <a:r>
              <a:rPr dirty="0" baseline="-16666" sz="1500" spc="25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5735" y="897483"/>
            <a:ext cx="156908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25"/>
              </a:spcBef>
            </a:pP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algn="ctr" marR="73025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9739" y="1281429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5735" y="1214881"/>
            <a:ext cx="1562735" cy="0"/>
          </a:xfrm>
          <a:custGeom>
            <a:avLst/>
            <a:gdLst/>
            <a:ahLst/>
            <a:cxnLst/>
            <a:rect l="l" t="t" r="r" b="b"/>
            <a:pathLst>
              <a:path w="1562735" h="0">
                <a:moveTo>
                  <a:pt x="0" y="0"/>
                </a:moveTo>
                <a:lnTo>
                  <a:pt x="15623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42280" y="1074165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8)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8336" y="914399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4724" y="933449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74724" y="96621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87414" y="914399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18336" y="1554733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4724" y="1573783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4724" y="1541017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87414" y="1554733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37386" y="914399"/>
            <a:ext cx="0" cy="678815"/>
          </a:xfrm>
          <a:custGeom>
            <a:avLst/>
            <a:gdLst/>
            <a:ahLst/>
            <a:cxnLst/>
            <a:rect l="l" t="t" r="r" b="b"/>
            <a:pathLst>
              <a:path w="0" h="678815">
                <a:moveTo>
                  <a:pt x="0" y="0"/>
                </a:moveTo>
                <a:lnTo>
                  <a:pt x="0" y="67843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0152" y="961643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946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24752" y="914399"/>
            <a:ext cx="0" cy="678815"/>
          </a:xfrm>
          <a:custGeom>
            <a:avLst/>
            <a:gdLst/>
            <a:ahLst/>
            <a:cxnLst/>
            <a:rect l="l" t="t" r="r" b="b"/>
            <a:pathLst>
              <a:path w="0" h="678815">
                <a:moveTo>
                  <a:pt x="0" y="0"/>
                </a:moveTo>
                <a:lnTo>
                  <a:pt x="0" y="67843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91985" y="961643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94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30604" y="1869694"/>
            <a:ext cx="332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5967" y="2366518"/>
            <a:ext cx="393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</a:t>
            </a:r>
            <a:r>
              <a:rPr dirty="0" baseline="-16666" sz="1500" spc="26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04210" y="2190344"/>
            <a:ext cx="156908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20"/>
              </a:spcBef>
            </a:pP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algn="ctr" marR="75565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1263" y="2573781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04210" y="2507233"/>
            <a:ext cx="1562735" cy="0"/>
          </a:xfrm>
          <a:custGeom>
            <a:avLst/>
            <a:gdLst/>
            <a:ahLst/>
            <a:cxnLst/>
            <a:rect l="l" t="t" r="r" b="b"/>
            <a:pathLst>
              <a:path w="1562735" h="0">
                <a:moveTo>
                  <a:pt x="0" y="0"/>
                </a:moveTo>
                <a:lnTo>
                  <a:pt x="15623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040757" y="2366518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9)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18336" y="220700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4724" y="222605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4724" y="2258821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87414" y="220700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18336" y="284708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74724" y="286613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74724" y="2833369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487414" y="284708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37386" y="2207005"/>
            <a:ext cx="0" cy="678180"/>
          </a:xfrm>
          <a:custGeom>
            <a:avLst/>
            <a:gdLst/>
            <a:ahLst/>
            <a:cxnLst/>
            <a:rect l="l" t="t" r="r" b="b"/>
            <a:pathLst>
              <a:path w="0" h="678180">
                <a:moveTo>
                  <a:pt x="0" y="0"/>
                </a:moveTo>
                <a:lnTo>
                  <a:pt x="0" y="67818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0152" y="2254249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692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24752" y="2207005"/>
            <a:ext cx="0" cy="678180"/>
          </a:xfrm>
          <a:custGeom>
            <a:avLst/>
            <a:gdLst/>
            <a:ahLst/>
            <a:cxnLst/>
            <a:rect l="l" t="t" r="r" b="b"/>
            <a:pathLst>
              <a:path w="0" h="678180">
                <a:moveTo>
                  <a:pt x="0" y="0"/>
                </a:moveTo>
                <a:lnTo>
                  <a:pt x="0" y="67818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91985" y="2254249"/>
            <a:ext cx="0" cy="584200"/>
          </a:xfrm>
          <a:custGeom>
            <a:avLst/>
            <a:gdLst/>
            <a:ahLst/>
            <a:cxnLst/>
            <a:rect l="l" t="t" r="r" b="b"/>
            <a:pathLst>
              <a:path w="0" h="584200">
                <a:moveTo>
                  <a:pt x="0" y="0"/>
                </a:moveTo>
                <a:lnTo>
                  <a:pt x="0" y="5836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30604" y="3073882"/>
            <a:ext cx="5295265" cy="157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5200"/>
              </a:lnSpc>
              <a:spcBef>
                <a:spcPts val="95"/>
              </a:spcBef>
            </a:pPr>
            <a:r>
              <a:rPr dirty="0" sz="1400" b="1" i="1">
                <a:latin typeface="Times New Roman"/>
                <a:cs typeface="Times New Roman"/>
              </a:rPr>
              <a:t>Each </a:t>
            </a:r>
            <a:r>
              <a:rPr dirty="0" sz="1400" spc="-5" b="1" i="1">
                <a:latin typeface="Times New Roman"/>
                <a:cs typeface="Times New Roman"/>
              </a:rPr>
              <a:t>resistor </a:t>
            </a: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>
                <a:latin typeface="Cambria Math"/>
                <a:cs typeface="Cambria Math"/>
              </a:rPr>
              <a:t>∆ </a:t>
            </a:r>
            <a:r>
              <a:rPr dirty="0" sz="1400" spc="-5" b="1" i="1">
                <a:latin typeface="Times New Roman"/>
                <a:cs typeface="Times New Roman"/>
              </a:rPr>
              <a:t>network is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10" b="1" i="1">
                <a:latin typeface="Times New Roman"/>
                <a:cs typeface="Times New Roman"/>
              </a:rPr>
              <a:t>all </a:t>
            </a:r>
            <a:r>
              <a:rPr dirty="0" sz="1400" spc="-5" b="1" i="1">
                <a:latin typeface="Times New Roman"/>
                <a:cs typeface="Times New Roman"/>
              </a:rPr>
              <a:t>possible products </a:t>
            </a:r>
            <a:r>
              <a:rPr dirty="0" sz="1400" b="1" i="1">
                <a:latin typeface="Times New Roman"/>
                <a:cs typeface="Times New Roman"/>
              </a:rPr>
              <a:t>of Y  </a:t>
            </a:r>
            <a:r>
              <a:rPr dirty="0" sz="1400" spc="-5" b="1" i="1">
                <a:latin typeface="Times New Roman"/>
                <a:cs typeface="Times New Roman"/>
              </a:rPr>
              <a:t>resistors taken two </a:t>
            </a:r>
            <a:r>
              <a:rPr dirty="0" sz="1400" b="1" i="1">
                <a:latin typeface="Times New Roman"/>
                <a:cs typeface="Times New Roman"/>
              </a:rPr>
              <a:t>at a </a:t>
            </a:r>
            <a:r>
              <a:rPr dirty="0" sz="1400" spc="-5" b="1" i="1">
                <a:latin typeface="Times New Roman"/>
                <a:cs typeface="Times New Roman"/>
              </a:rPr>
              <a:t>time, divided </a:t>
            </a:r>
            <a:r>
              <a:rPr dirty="0" sz="1400" b="1" i="1">
                <a:latin typeface="Times New Roman"/>
                <a:cs typeface="Times New Roman"/>
              </a:rPr>
              <a:t>by </a:t>
            </a:r>
            <a:r>
              <a:rPr dirty="0" sz="1400" spc="-5" b="1" i="1">
                <a:latin typeface="Times New Roman"/>
                <a:cs typeface="Times New Roman"/>
              </a:rPr>
              <a:t>the opposite </a:t>
            </a:r>
            <a:r>
              <a:rPr dirty="0" sz="1400" b="1" i="1">
                <a:latin typeface="Times New Roman"/>
                <a:cs typeface="Times New Roman"/>
              </a:rPr>
              <a:t>Y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Cambria Math"/>
                <a:cs typeface="Cambria Math"/>
              </a:rPr>
              <a:t>∆ </a:t>
            </a:r>
            <a:r>
              <a:rPr dirty="0" sz="1400" spc="-5">
                <a:latin typeface="Times New Roman"/>
                <a:cs typeface="Times New Roman"/>
              </a:rPr>
              <a:t>networks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said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balanced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1957070" algn="l"/>
              </a:tabLst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 </a:t>
            </a:r>
            <a:r>
              <a:rPr dirty="0" sz="1400">
                <a:latin typeface="Cambria Math"/>
                <a:cs typeface="Cambria Math"/>
              </a:rPr>
              <a:t>= 𝑅</a:t>
            </a:r>
            <a:r>
              <a:rPr dirty="0" baseline="-16666" sz="1500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= 𝑅</a:t>
            </a:r>
            <a:r>
              <a:rPr dirty="0" baseline="-16666" sz="1500">
                <a:latin typeface="Cambria Math"/>
                <a:cs typeface="Cambria Math"/>
              </a:rPr>
              <a:t>3 </a:t>
            </a:r>
            <a:r>
              <a:rPr dirty="0" baseline="-16666" sz="1500" spc="30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𝑌</a:t>
            </a:r>
            <a:r>
              <a:rPr dirty="0" sz="1400" spc="25">
                <a:latin typeface="Cambria Math"/>
                <a:cs typeface="Cambria Math"/>
              </a:rPr>
              <a:t>,	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𝑐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∆</a:t>
            </a:r>
            <a:r>
              <a:rPr dirty="0" sz="1400" spc="1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Under </a:t>
            </a:r>
            <a:r>
              <a:rPr dirty="0" sz="1400" spc="-5">
                <a:latin typeface="Times New Roman"/>
                <a:cs typeface="Times New Roman"/>
              </a:rPr>
              <a:t>these conditions, conversion formulas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become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93059" y="4767198"/>
            <a:ext cx="199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-7">
                <a:latin typeface="Cambria Math"/>
                <a:cs typeface="Cambria Math"/>
              </a:rPr>
              <a:t>∆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393059" y="5043550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961767" y="4902834"/>
            <a:ext cx="1643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𝑌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3 </a:t>
            </a:r>
            <a:r>
              <a:rPr dirty="0" sz="1400" spc="-5">
                <a:latin typeface="Cambria Math"/>
                <a:cs typeface="Cambria Math"/>
              </a:rPr>
              <a:t>𝑜𝑟 </a:t>
            </a:r>
            <a:r>
              <a:rPr dirty="0" sz="1400" spc="-10">
                <a:latin typeface="Cambria Math"/>
                <a:cs typeface="Cambria Math"/>
              </a:rPr>
              <a:t>𝑅</a:t>
            </a:r>
            <a:r>
              <a:rPr dirty="0" baseline="-16666" sz="1500" spc="-15">
                <a:latin typeface="Cambria Math"/>
                <a:cs typeface="Cambria Math"/>
              </a:rPr>
              <a:t>∆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3𝑅</a:t>
            </a:r>
            <a:r>
              <a:rPr dirty="0" baseline="-16666" sz="1500">
                <a:latin typeface="Cambria Math"/>
                <a:cs typeface="Cambria Math"/>
              </a:rPr>
              <a:t>𝑌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18336" y="474332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4724" y="4762372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74724" y="4795138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87414" y="474332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18336" y="534835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65580" y="533006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3" y="9143"/>
                </a:lnTo>
                <a:lnTo>
                  <a:pt x="9143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65580" y="533006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3" y="9143"/>
                </a:lnTo>
                <a:lnTo>
                  <a:pt x="9143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74724" y="536740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74724" y="5334634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487414" y="534835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487414" y="533006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4" y="9143"/>
                </a:lnTo>
                <a:lnTo>
                  <a:pt x="914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487414" y="533006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9144" y="9143"/>
                </a:lnTo>
                <a:lnTo>
                  <a:pt x="914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37386" y="4743322"/>
            <a:ext cx="0" cy="643255"/>
          </a:xfrm>
          <a:custGeom>
            <a:avLst/>
            <a:gdLst/>
            <a:ahLst/>
            <a:cxnLst/>
            <a:rect l="l" t="t" r="r" b="b"/>
            <a:pathLst>
              <a:path w="0" h="643254">
                <a:moveTo>
                  <a:pt x="0" y="0"/>
                </a:moveTo>
                <a:lnTo>
                  <a:pt x="0" y="64312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70152" y="4790566"/>
            <a:ext cx="0" cy="539750"/>
          </a:xfrm>
          <a:custGeom>
            <a:avLst/>
            <a:gdLst/>
            <a:ahLst/>
            <a:cxnLst/>
            <a:rect l="l" t="t" r="r" b="b"/>
            <a:pathLst>
              <a:path w="0" h="539750">
                <a:moveTo>
                  <a:pt x="0" y="0"/>
                </a:moveTo>
                <a:lnTo>
                  <a:pt x="0" y="539496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24752" y="4743322"/>
            <a:ext cx="0" cy="643255"/>
          </a:xfrm>
          <a:custGeom>
            <a:avLst/>
            <a:gdLst/>
            <a:ahLst/>
            <a:cxnLst/>
            <a:rect l="l" t="t" r="r" b="b"/>
            <a:pathLst>
              <a:path w="0" h="643254">
                <a:moveTo>
                  <a:pt x="0" y="0"/>
                </a:moveTo>
                <a:lnTo>
                  <a:pt x="0" y="64312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491985" y="4790566"/>
            <a:ext cx="0" cy="539750"/>
          </a:xfrm>
          <a:custGeom>
            <a:avLst/>
            <a:gdLst/>
            <a:ahLst/>
            <a:cxnLst/>
            <a:rect l="l" t="t" r="r" b="b"/>
            <a:pathLst>
              <a:path w="0" h="539750">
                <a:moveTo>
                  <a:pt x="0" y="0"/>
                </a:moveTo>
                <a:lnTo>
                  <a:pt x="0" y="5394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130604" y="5568822"/>
            <a:ext cx="494792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b="1" i="1">
                <a:latin typeface="Times New Roman"/>
                <a:cs typeface="Times New Roman"/>
              </a:rPr>
              <a:t>Example </a:t>
            </a:r>
            <a:r>
              <a:rPr dirty="0" sz="1300" spc="-5" b="1" i="1">
                <a:latin typeface="Times New Roman"/>
                <a:cs typeface="Times New Roman"/>
              </a:rPr>
              <a:t>1: Convert the </a:t>
            </a:r>
            <a:r>
              <a:rPr dirty="0" sz="1300" spc="-5">
                <a:latin typeface="Cambria Math"/>
                <a:cs typeface="Cambria Math"/>
              </a:rPr>
              <a:t>∆ </a:t>
            </a:r>
            <a:r>
              <a:rPr dirty="0" sz="1300" spc="-5" b="1" i="1">
                <a:latin typeface="Times New Roman"/>
                <a:cs typeface="Times New Roman"/>
              </a:rPr>
              <a:t>network in Fig. 5a </a:t>
            </a:r>
            <a:r>
              <a:rPr dirty="0" sz="1300" b="1" i="1">
                <a:latin typeface="Times New Roman"/>
                <a:cs typeface="Times New Roman"/>
              </a:rPr>
              <a:t>to </a:t>
            </a:r>
            <a:r>
              <a:rPr dirty="0" sz="1300" spc="-5" b="1" i="1">
                <a:latin typeface="Times New Roman"/>
                <a:cs typeface="Times New Roman"/>
              </a:rPr>
              <a:t>an equivalent Y</a:t>
            </a:r>
            <a:r>
              <a:rPr dirty="0" sz="1300" spc="15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network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64538" y="8249939"/>
            <a:ext cx="4030345" cy="57531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latin typeface="Times New Roman"/>
                <a:cs typeface="Times New Roman"/>
              </a:rPr>
              <a:t>Fig.5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Example 5: </a:t>
            </a:r>
            <a:r>
              <a:rPr dirty="0" sz="1200" spc="-5">
                <a:latin typeface="Times New Roman"/>
                <a:cs typeface="Times New Roman"/>
              </a:rPr>
              <a:t>(a) original </a:t>
            </a:r>
            <a:r>
              <a:rPr dirty="0" sz="1400">
                <a:latin typeface="Cambria Math"/>
                <a:cs typeface="Cambria Math"/>
              </a:rPr>
              <a:t>∆ </a:t>
            </a:r>
            <a:r>
              <a:rPr dirty="0" sz="1200" spc="-5">
                <a:latin typeface="Times New Roman"/>
                <a:cs typeface="Times New Roman"/>
              </a:rPr>
              <a:t>network, </a:t>
            </a:r>
            <a:r>
              <a:rPr dirty="0" sz="1200">
                <a:latin typeface="Times New Roman"/>
                <a:cs typeface="Times New Roman"/>
              </a:rPr>
              <a:t>(b) </a:t>
            </a:r>
            <a:r>
              <a:rPr dirty="0" sz="1200" spc="-5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equivalent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network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72378" y="5941748"/>
            <a:ext cx="5189089" cy="239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84935"/>
            <a:ext cx="6781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7284" y="14018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313433"/>
            <a:ext cx="394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2353" y="1454149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06167" y="1313433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2073" y="1177797"/>
            <a:ext cx="1760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4905" algn="l"/>
              </a:tabLst>
            </a:pP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𝑐	</a:t>
            </a:r>
            <a:r>
              <a:rPr dirty="0" sz="1400">
                <a:latin typeface="Cambria Math"/>
                <a:cs typeface="Cambria Math"/>
              </a:rPr>
              <a:t>10 ×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00223" y="1454149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 h="0">
                <a:moveTo>
                  <a:pt x="0" y="0"/>
                </a:moveTo>
                <a:lnTo>
                  <a:pt x="10152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49653" y="1432306"/>
            <a:ext cx="275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0315" algn="l"/>
                <a:tab pos="2545715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72">
                <a:latin typeface="Cambria Math"/>
                <a:cs typeface="Cambria Math"/>
              </a:rPr>
              <a:t>𝑎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35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15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50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47109" y="145414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851528" y="1177797"/>
            <a:ext cx="972185" cy="377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>
              <a:lnSpc>
                <a:spcPts val="135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250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410"/>
              </a:lnSpc>
              <a:tabLst>
                <a:tab pos="539750" algn="l"/>
              </a:tabLst>
            </a:pPr>
            <a:r>
              <a:rPr dirty="0" sz="1400">
                <a:latin typeface="Cambria Math"/>
                <a:cs typeface="Cambria Math"/>
              </a:rPr>
              <a:t>=	=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5</a:t>
            </a:r>
            <a:r>
              <a:rPr dirty="0" sz="1450" spc="-20" i="1">
                <a:latin typeface="Symbol"/>
                <a:cs typeface="Symbol"/>
              </a:rPr>
              <a:t>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1856" y="194741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1859025"/>
            <a:ext cx="399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65402" y="1999741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09214" y="1859025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63598" y="1723389"/>
            <a:ext cx="1762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8080" algn="l"/>
              </a:tabLst>
            </a:pPr>
            <a:r>
              <a:rPr dirty="0" sz="1400" spc="35">
                <a:latin typeface="Cambria Math"/>
                <a:cs typeface="Cambria Math"/>
              </a:rPr>
              <a:t>𝑅</a:t>
            </a:r>
            <a:r>
              <a:rPr dirty="0" baseline="-16666" sz="1500" spc="52">
                <a:latin typeface="Cambria Math"/>
                <a:cs typeface="Cambria Math"/>
              </a:rPr>
              <a:t>𝑐</a:t>
            </a:r>
            <a:r>
              <a:rPr dirty="0" sz="1400" spc="35">
                <a:latin typeface="Cambria Math"/>
                <a:cs typeface="Cambria Math"/>
              </a:rPr>
              <a:t>𝑅</a:t>
            </a:r>
            <a:r>
              <a:rPr dirty="0" baseline="-16666" sz="1500" spc="52">
                <a:latin typeface="Cambria Math"/>
                <a:cs typeface="Cambria Math"/>
              </a:rPr>
              <a:t>𝑎	</a:t>
            </a:r>
            <a:r>
              <a:rPr dirty="0" sz="1400">
                <a:latin typeface="Cambria Math"/>
                <a:cs typeface="Cambria Math"/>
              </a:rPr>
              <a:t>25 ×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04795" y="1999741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 h="0">
                <a:moveTo>
                  <a:pt x="0" y="0"/>
                </a:moveTo>
                <a:lnTo>
                  <a:pt x="10152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52702" y="1977897"/>
            <a:ext cx="275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1585" algn="l"/>
                <a:tab pos="2545715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72">
                <a:latin typeface="Cambria Math"/>
                <a:cs typeface="Cambria Math"/>
              </a:rPr>
              <a:t>𝑎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35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15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50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50157" y="1999741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856101" y="1723389"/>
            <a:ext cx="1106170" cy="377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>
              <a:lnSpc>
                <a:spcPts val="135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375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410"/>
              </a:lnSpc>
              <a:tabLst>
                <a:tab pos="539750" algn="l"/>
              </a:tabLst>
            </a:pPr>
            <a:r>
              <a:rPr dirty="0" sz="1400">
                <a:latin typeface="Cambria Math"/>
                <a:cs typeface="Cambria Math"/>
              </a:rPr>
              <a:t>=	= </a:t>
            </a:r>
            <a:r>
              <a:rPr dirty="0" sz="1400" spc="-10">
                <a:latin typeface="Cambria Math"/>
                <a:cs typeface="Cambria Math"/>
              </a:rPr>
              <a:t>7.5</a:t>
            </a:r>
            <a:r>
              <a:rPr dirty="0" sz="1450" spc="-10" i="1">
                <a:latin typeface="Symbol"/>
                <a:cs typeface="Symbol"/>
              </a:rPr>
              <a:t>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41856" y="24930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4" y="2404618"/>
            <a:ext cx="399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65402" y="254533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 h="0">
                <a:moveTo>
                  <a:pt x="0" y="0"/>
                </a:moveTo>
                <a:lnTo>
                  <a:pt x="1007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609214" y="2404618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57501" y="2268982"/>
            <a:ext cx="17678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4430" algn="l"/>
              </a:tabLst>
            </a:pP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𝑎</a:t>
            </a:r>
            <a:r>
              <a:rPr dirty="0" sz="1400" spc="40">
                <a:latin typeface="Cambria Math"/>
                <a:cs typeface="Cambria Math"/>
              </a:rPr>
              <a:t>𝑅</a:t>
            </a:r>
            <a:r>
              <a:rPr dirty="0" baseline="-16666" sz="1500" spc="60">
                <a:latin typeface="Cambria Math"/>
                <a:cs typeface="Cambria Math"/>
              </a:rPr>
              <a:t>𝑏	</a:t>
            </a:r>
            <a:r>
              <a:rPr dirty="0" sz="1400">
                <a:latin typeface="Cambria Math"/>
                <a:cs typeface="Cambria Math"/>
              </a:rPr>
              <a:t>10 ×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04795" y="2545333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 h="0">
                <a:moveTo>
                  <a:pt x="0" y="0"/>
                </a:moveTo>
                <a:lnTo>
                  <a:pt x="10152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52702" y="2523489"/>
            <a:ext cx="275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1585" algn="l"/>
                <a:tab pos="2545715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72">
                <a:latin typeface="Cambria Math"/>
                <a:cs typeface="Cambria Math"/>
              </a:rPr>
              <a:t>𝑎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57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35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15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50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50157" y="254533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56101" y="2268982"/>
            <a:ext cx="970280" cy="377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>
              <a:lnSpc>
                <a:spcPts val="135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150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410"/>
              </a:lnSpc>
              <a:tabLst>
                <a:tab pos="539750" algn="l"/>
              </a:tabLst>
            </a:pPr>
            <a:r>
              <a:rPr dirty="0" sz="1400">
                <a:latin typeface="Cambria Math"/>
                <a:cs typeface="Cambria Math"/>
              </a:rPr>
              <a:t>=	=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3</a:t>
            </a:r>
            <a:r>
              <a:rPr dirty="0" sz="1450" spc="-20" i="1">
                <a:latin typeface="Symbol"/>
                <a:cs typeface="Symbol"/>
              </a:rPr>
              <a:t>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2728315"/>
            <a:ext cx="5300980" cy="963294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The equivalent 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network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5(b).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5200"/>
              </a:lnSpc>
              <a:spcBef>
                <a:spcPts val="3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2: </a:t>
            </a:r>
            <a:r>
              <a:rPr dirty="0" sz="1400" spc="-5" b="1" i="1">
                <a:latin typeface="Times New Roman"/>
                <a:cs typeface="Times New Roman"/>
              </a:rPr>
              <a:t>Obtain the equivalent resistance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𝒂𝒃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in Fig.  </a:t>
            </a:r>
            <a:r>
              <a:rPr dirty="0" sz="1400" b="1" i="1">
                <a:latin typeface="Times New Roman"/>
                <a:cs typeface="Times New Roman"/>
              </a:rPr>
              <a:t>6 </a:t>
            </a:r>
            <a:r>
              <a:rPr dirty="0" sz="1400" spc="-5" b="1" i="1">
                <a:latin typeface="Times New Roman"/>
                <a:cs typeface="Times New Roman"/>
              </a:rPr>
              <a:t>and use it to find current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0604" y="6105524"/>
            <a:ext cx="5300980" cy="1073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i="1">
                <a:latin typeface="Times New Roman"/>
                <a:cs typeface="Times New Roman"/>
              </a:rPr>
              <a:t>Fig.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 i="1">
                <a:latin typeface="Times New Roman"/>
                <a:cs typeface="Times New Roman"/>
              </a:rPr>
              <a:t>H.W. </a:t>
            </a:r>
            <a:r>
              <a:rPr dirty="0" sz="1400" spc="-5" b="1" i="1">
                <a:latin typeface="Times New Roman"/>
                <a:cs typeface="Times New Roman"/>
              </a:rPr>
              <a:t>1:For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bridge network in Fig. </a:t>
            </a:r>
            <a:r>
              <a:rPr dirty="0" sz="1400" b="1" i="1">
                <a:latin typeface="Times New Roman"/>
                <a:cs typeface="Times New Roman"/>
              </a:rPr>
              <a:t>7,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𝒂𝒃 </a:t>
            </a:r>
            <a:r>
              <a:rPr dirty="0" sz="1400" b="1" i="1">
                <a:latin typeface="Times New Roman"/>
                <a:cs typeface="Times New Roman"/>
              </a:rPr>
              <a:t>and</a:t>
            </a:r>
            <a:r>
              <a:rPr dirty="0" sz="1400" spc="-15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Cambria Math"/>
                <a:cs typeface="Cambria Math"/>
              </a:rPr>
              <a:t>𝐴𝑛𝑠𝑤𝑒𝑟: </a:t>
            </a:r>
            <a:r>
              <a:rPr dirty="0" sz="1400" spc="-10">
                <a:latin typeface="Cambria Math"/>
                <a:cs typeface="Cambria Math"/>
              </a:rPr>
              <a:t>40</a:t>
            </a:r>
            <a:r>
              <a:rPr dirty="0" sz="1450" spc="-10" i="1">
                <a:latin typeface="Symbol"/>
                <a:cs typeface="Symbol"/>
              </a:rPr>
              <a:t></a:t>
            </a:r>
            <a:r>
              <a:rPr dirty="0" sz="1400" spc="-10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2.5</a:t>
            </a:r>
            <a:r>
              <a:rPr dirty="0" sz="1400" spc="-2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𝐴.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13304" y="3784599"/>
            <a:ext cx="2861971" cy="2304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2018-10-21T20:46:10Z</dcterms:created>
  <dcterms:modified xsi:type="dcterms:W3CDTF">2018-10-21T20:46:10Z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